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6"/>
  </p:notesMasterIdLst>
  <p:sldIdLst>
    <p:sldId id="258" r:id="rId2"/>
    <p:sldId id="261" r:id="rId3"/>
    <p:sldId id="323" r:id="rId4"/>
    <p:sldId id="324" r:id="rId5"/>
    <p:sldId id="325" r:id="rId6"/>
    <p:sldId id="326" r:id="rId7"/>
    <p:sldId id="327" r:id="rId8"/>
    <p:sldId id="328" r:id="rId9"/>
    <p:sldId id="329" r:id="rId10"/>
    <p:sldId id="330" r:id="rId11"/>
    <p:sldId id="331" r:id="rId12"/>
    <p:sldId id="332" r:id="rId13"/>
    <p:sldId id="297" r:id="rId14"/>
    <p:sldId id="322"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62"/>
    <a:srgbClr val="AA9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421" autoAdjust="0"/>
  </p:normalViewPr>
  <p:slideViewPr>
    <p:cSldViewPr>
      <p:cViewPr varScale="1">
        <p:scale>
          <a:sx n="45" d="100"/>
          <a:sy n="45" d="100"/>
        </p:scale>
        <p:origin x="1496" y="56"/>
      </p:cViewPr>
      <p:guideLst>
        <p:guide orient="horz" pos="2160"/>
        <p:guide pos="3840"/>
      </p:guideLst>
    </p:cSldViewPr>
  </p:slideViewPr>
  <p:outlineViewPr>
    <p:cViewPr>
      <p:scale>
        <a:sx n="33" d="100"/>
        <a:sy n="33" d="100"/>
      </p:scale>
      <p:origin x="0" y="-620"/>
    </p:cViewPr>
  </p:outlineViewPr>
  <p:notesTextViewPr>
    <p:cViewPr>
      <p:scale>
        <a:sx n="1" d="1"/>
        <a:sy n="1" d="1"/>
      </p:scale>
      <p:origin x="0" y="-2160"/>
    </p:cViewPr>
  </p:notesTextViewPr>
  <p:sorterViewPr>
    <p:cViewPr>
      <p:scale>
        <a:sx n="100" d="100"/>
        <a:sy n="100" d="100"/>
      </p:scale>
      <p:origin x="0" y="2550"/>
    </p:cViewPr>
  </p:sorterViewPr>
  <p:notesViewPr>
    <p:cSldViewPr>
      <p:cViewPr varScale="1">
        <p:scale>
          <a:sx n="51" d="100"/>
          <a:sy n="51" d="100"/>
        </p:scale>
        <p:origin x="-2669" y="-86"/>
      </p:cViewPr>
      <p:guideLst>
        <p:guide orient="horz" pos="2928"/>
        <p:guide pos="2208"/>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viewProps" Target="viewProps.xml" Id="rId18"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presProps" Target="presProps.xml" Id="rId17" /><Relationship Type="http://schemas.openxmlformats.org/officeDocument/2006/relationships/slide" Target="slides/slide1.xml" Id="rId2" /><Relationship Type="http://schemas.openxmlformats.org/officeDocument/2006/relationships/notesMaster" Target="notesMasters/notesMaster1.xml" Id="rId16" /><Relationship Type="http://schemas.openxmlformats.org/officeDocument/2006/relationships/tableStyles" Target="tableStyles.xml" Id="rId20"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slide" Target="slides/slide9.xml" Id="rId10" /><Relationship Type="http://schemas.openxmlformats.org/officeDocument/2006/relationships/theme" Target="theme/theme1.xml" Id="rId19"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customXml" Target="/customXML/item.xml" Id="imanage.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3166" tIns="46583" rIns="93166" bIns="46583" rtlCol="0"/>
          <a:lstStyle>
            <a:lvl1pPr algn="l">
              <a:defRPr sz="1200"/>
            </a:lvl1pPr>
          </a:lstStyle>
          <a:p>
            <a:endParaRPr lang="en-US" dirty="0"/>
          </a:p>
        </p:txBody>
      </p:sp>
      <p:sp>
        <p:nvSpPr>
          <p:cNvPr id="3" name="Date Placeholder 2"/>
          <p:cNvSpPr>
            <a:spLocks noGrp="1"/>
          </p:cNvSpPr>
          <p:nvPr>
            <p:ph type="dt" idx="1"/>
          </p:nvPr>
        </p:nvSpPr>
        <p:spPr>
          <a:xfrm>
            <a:off x="3970941" y="1"/>
            <a:ext cx="3037840" cy="464820"/>
          </a:xfrm>
          <a:prstGeom prst="rect">
            <a:avLst/>
          </a:prstGeom>
        </p:spPr>
        <p:txBody>
          <a:bodyPr vert="horz" lIns="93166" tIns="46583" rIns="93166" bIns="46583" rtlCol="0"/>
          <a:lstStyle>
            <a:lvl1pPr algn="r">
              <a:defRPr sz="1200"/>
            </a:lvl1pPr>
          </a:lstStyle>
          <a:p>
            <a:fld id="{4EB17D4B-E488-4906-AFDA-F0ECC4DF9E5F}" type="datetimeFigureOut">
              <a:rPr lang="en-US" smtClean="0"/>
              <a:t>2/15/2024</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66" tIns="46583" rIns="93166" bIns="46583"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66" tIns="46583" rIns="93166" bIns="465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6"/>
            <a:ext cx="3037840" cy="464820"/>
          </a:xfrm>
          <a:prstGeom prst="rect">
            <a:avLst/>
          </a:prstGeom>
        </p:spPr>
        <p:txBody>
          <a:bodyPr vert="horz" lIns="93166" tIns="46583" rIns="93166" bIns="4658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1" y="8829966"/>
            <a:ext cx="3037840" cy="464820"/>
          </a:xfrm>
          <a:prstGeom prst="rect">
            <a:avLst/>
          </a:prstGeom>
        </p:spPr>
        <p:txBody>
          <a:bodyPr vert="horz" lIns="93166" tIns="46583" rIns="93166" bIns="46583" rtlCol="0" anchor="b"/>
          <a:lstStyle>
            <a:lvl1pPr algn="r">
              <a:defRPr sz="1200"/>
            </a:lvl1pPr>
          </a:lstStyle>
          <a:p>
            <a:fld id="{C4AFA64B-DAB7-4B89-9715-4B1F8A6DE3C5}" type="slidenum">
              <a:rPr lang="en-US" smtClean="0"/>
              <a:t>‹#›</a:t>
            </a:fld>
            <a:endParaRPr lang="en-US" dirty="0"/>
          </a:p>
        </p:txBody>
      </p:sp>
    </p:spTree>
    <p:extLst>
      <p:ext uri="{BB962C8B-B14F-4D97-AF65-F5344CB8AC3E}">
        <p14:creationId xmlns:p14="http://schemas.microsoft.com/office/powerpoint/2010/main" val="1271206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westlaw.com/Link/Document/FullText?findType=Y&amp;serNum=2011143380&amp;pubNum=0000735&amp;originatingDoc=I2e0f8bb04b2411edb53ebe61389cec84&amp;refType=RP&amp;originationContext=document&amp;vr=3.0&amp;rs=cblt1.0&amp;transitionType=DocumentItem&amp;contextData=(sc.UserEnteredCitation)"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westlaw.com/Link/Document/FullText?findType=Y&amp;serNum=1998119430&amp;pubNum=0003484&amp;originatingDoc=I2e0f8bb04b2411edb53ebe61389cec84&amp;refType=RP&amp;fi=co_pp_sp_3484_315&amp;originationContext=document&amp;vr=3.0&amp;rs=cblt1.0&amp;transitionType=DocumentItem&amp;contextData=(sc.UserEnteredCitation)#co_pp_sp_3484_315"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1.next.westlaw.com/Link/Document/FullText?findType=Y&amp;serNum=1881010347&amp;pubNum=594&amp;originatingDoc=I7b0ab79f002911da83e7e9deff98dc6f&amp;refType=RP&amp;originationContext=document&amp;transitionType=DocumentItem&amp;ppcid=7942f4172dd94fbd817c223cba09ab7f&amp;contextData=(sc.Search)"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docs.legis.wisconsin.gov/document/statutes/701.0103(21)(a)"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u="sng" dirty="0"/>
              <a:t>Introduction</a:t>
            </a:r>
            <a:endParaRPr lang="en-US" u="none" dirty="0"/>
          </a:p>
          <a:p>
            <a:pPr marL="174687" indent="-174687">
              <a:buFontTx/>
              <a:buChar char="-"/>
            </a:pPr>
            <a:r>
              <a:rPr lang="en-US" u="none" baseline="0" dirty="0"/>
              <a:t>Financial services litigation, fiduciary and trusts and estates litigation.</a:t>
            </a:r>
          </a:p>
          <a:p>
            <a:pPr marL="174687" indent="-174687">
              <a:buFontTx/>
              <a:buChar char="-"/>
            </a:pPr>
            <a:endParaRPr lang="en-US" u="none" baseline="0" dirty="0"/>
          </a:p>
          <a:p>
            <a:endParaRPr lang="en-US" b="1" u="sng" baseline="0" dirty="0"/>
          </a:p>
        </p:txBody>
      </p:sp>
      <p:sp>
        <p:nvSpPr>
          <p:cNvPr id="4" name="Slide Number Placeholder 3"/>
          <p:cNvSpPr>
            <a:spLocks noGrp="1"/>
          </p:cNvSpPr>
          <p:nvPr>
            <p:ph type="sldNum" sz="quarter" idx="10"/>
          </p:nvPr>
        </p:nvSpPr>
        <p:spPr/>
        <p:txBody>
          <a:bodyPr/>
          <a:lstStyle/>
          <a:p>
            <a:fld id="{C4AFA64B-DAB7-4B89-9715-4B1F8A6DE3C5}" type="slidenum">
              <a:rPr lang="en-US" smtClean="0"/>
              <a:t>1</a:t>
            </a:fld>
            <a:endParaRPr lang="en-US" dirty="0"/>
          </a:p>
        </p:txBody>
      </p:sp>
    </p:spTree>
    <p:extLst>
      <p:ext uri="{BB962C8B-B14F-4D97-AF65-F5344CB8AC3E}">
        <p14:creationId xmlns:p14="http://schemas.microsoft.com/office/powerpoint/2010/main" val="3113200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Williams:</a:t>
            </a:r>
          </a:p>
          <a:p>
            <a:endPar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the disposition turns on whether money constitutes tangible or intangible personal property</a:t>
            </a:r>
          </a:p>
          <a:p>
            <a:endParaRPr lang="en-US" sz="1200" dirty="0">
              <a:solidFill>
                <a:srgbClr val="000000"/>
              </a:solidFill>
              <a:effectLst/>
              <a:highlight>
                <a:srgbClr val="FFFF00"/>
              </a:highlight>
              <a:latin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we note that there is a wide consensus in case law that, generally speaking, money is considered an intangible asset.</a:t>
            </a:r>
          </a:p>
          <a:p>
            <a:endParaRPr lang="en-US" sz="1200" dirty="0">
              <a:solidFill>
                <a:srgbClr val="000000"/>
              </a:solidFill>
              <a:effectLst/>
              <a:highlight>
                <a:srgbClr val="FFFF00"/>
              </a:highlight>
              <a:latin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“Intangible property” is defined as “such property as has no intrinsic and marketable value, but is merely the representative or evidence of value, such as certificates of stocks, bonds, promissory notes, copyrights, and franchises.”</a:t>
            </a:r>
            <a:r>
              <a:rPr lang="en-US" sz="1200" dirty="0">
                <a:solidFill>
                  <a:srgbClr val="000000"/>
                </a:solidFill>
                <a:effectLst/>
                <a:latin typeface="Times New Roman" panose="02020603050405020304" pitchFamily="18" charset="0"/>
                <a:ea typeface="Times New Roman" panose="02020603050405020304" pitchFamily="18" charset="0"/>
              </a:rPr>
              <a:t> </a:t>
            </a:r>
          </a:p>
          <a:p>
            <a:endParaRPr lang="en-US" sz="1200" dirty="0">
              <a:solidFill>
                <a:srgbClr val="000000"/>
              </a:solidFill>
              <a:effectLst/>
              <a:latin typeface="Times New Roman" panose="02020603050405020304" pitchFamily="18" charset="0"/>
              <a:ea typeface="Times New Roman" panose="02020603050405020304" pitchFamily="18" charset="0"/>
            </a:endParaRPr>
          </a:p>
          <a:p>
            <a:r>
              <a:rPr lang="en-US" sz="1200" dirty="0">
                <a:solidFill>
                  <a:srgbClr val="000000"/>
                </a:solidFill>
                <a:effectLst/>
                <a:latin typeface="Times New Roman" panose="02020603050405020304" pitchFamily="18" charset="0"/>
                <a:ea typeface="Times New Roman" panose="02020603050405020304" pitchFamily="18" charset="0"/>
              </a:rPr>
              <a:t>Bank deposits, checks, annuities and trust agreements are all agreements or documents conferring rights to the management and payment of money or assets:  They have no value by themselves, but rather </a:t>
            </a:r>
            <a:r>
              <a:rPr lang="en-US" sz="1200" i="1" dirty="0">
                <a:solidFill>
                  <a:srgbClr val="000000"/>
                </a:solidFill>
                <a:effectLst/>
                <a:latin typeface="Times New Roman" panose="02020603050405020304" pitchFamily="18" charset="0"/>
                <a:ea typeface="Times New Roman" panose="02020603050405020304" pitchFamily="18" charset="0"/>
              </a:rPr>
              <a:t>represent</a:t>
            </a:r>
            <a:r>
              <a:rPr lang="en-US" sz="1200" dirty="0">
                <a:solidFill>
                  <a:srgbClr val="000000"/>
                </a:solidFill>
                <a:effectLst/>
                <a:latin typeface="Times New Roman" panose="02020603050405020304" pitchFamily="18" charset="0"/>
                <a:ea typeface="Times New Roman" panose="02020603050405020304" pitchFamily="18" charset="0"/>
              </a:rPr>
              <a:t> value.  Cash is the same.</a:t>
            </a:r>
          </a:p>
          <a:p>
            <a:endParaRPr lang="en-US" sz="1200" dirty="0">
              <a:solidFill>
                <a:srgbClr val="000000"/>
              </a:solidFill>
              <a:effectLst/>
              <a:latin typeface="Times New Roman" panose="02020603050405020304" pitchFamily="18" charset="0"/>
              <a:ea typeface="Times New Roman" panose="02020603050405020304" pitchFamily="18" charset="0"/>
            </a:endParaRPr>
          </a:p>
          <a:p>
            <a:r>
              <a:rPr lang="en-US" sz="1200" dirty="0">
                <a:solidFill>
                  <a:srgbClr val="000000"/>
                </a:solidFill>
                <a:effectLst/>
                <a:latin typeface="Times New Roman" panose="02020603050405020304" pitchFamily="18" charset="0"/>
                <a:ea typeface="Times New Roman" panose="02020603050405020304" pitchFamily="18" charset="0"/>
              </a:rPr>
              <a:t>Delaware Valley:</a:t>
            </a:r>
          </a:p>
          <a:p>
            <a:endParaRPr lang="en-US" sz="1200" dirty="0">
              <a:solidFill>
                <a:srgbClr val="000000"/>
              </a:solidFill>
              <a:effectLst/>
              <a:latin typeface="Times New Roman" panose="02020603050405020304" pitchFamily="18" charset="0"/>
              <a:ea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Trustees filed a </a:t>
            </a:r>
            <a:r>
              <a:rPr lang="en-US" sz="1200" i="1" dirty="0">
                <a:solidFill>
                  <a:srgbClr val="000000"/>
                </a:solidFill>
                <a:effectLst/>
                <a:highlight>
                  <a:srgbClr val="FFFF00"/>
                </a:highlight>
                <a:latin typeface="Times New Roman" panose="02020603050405020304" pitchFamily="18" charset="0"/>
                <a:ea typeface="Times New Roman" panose="02020603050405020304" pitchFamily="18" charset="0"/>
              </a:rPr>
              <a:t>pro se</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 notice of appeal on behalf of Appellant in their capacity as Appellant’s trustees</a:t>
            </a:r>
            <a:endParaRPr lang="en-US" sz="1200" dirty="0">
              <a:solidFill>
                <a:srgbClr val="000000"/>
              </a:solidFill>
              <a:effectLst/>
              <a:latin typeface="Times New Roman" panose="02020603050405020304" pitchFamily="18" charset="0"/>
              <a:ea typeface="Times New Roman" panose="02020603050405020304" pitchFamily="18" charset="0"/>
            </a:endParaRPr>
          </a:p>
          <a:p>
            <a:endParaRPr lang="en-US" sz="1200" dirty="0">
              <a:solidFill>
                <a:srgbClr val="000000"/>
              </a:solidFill>
              <a:effectLst/>
              <a:latin typeface="Times New Roman" panose="02020603050405020304" pitchFamily="18" charset="0"/>
              <a:ea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Appellee argues that Trustees are not attorneys, and that their representation of the Trust constitutes the unauthorized practice of law, therefore, their filings are legal nullities</a:t>
            </a:r>
            <a:endParaRPr lang="en-US" sz="1200" dirty="0">
              <a:solidFill>
                <a:srgbClr val="000000"/>
              </a:solidFill>
              <a:effectLst/>
              <a:latin typeface="Times New Roman" panose="02020603050405020304" pitchFamily="18" charset="0"/>
              <a:ea typeface="Times New Roman" panose="02020603050405020304" pitchFamily="18" charset="0"/>
            </a:endParaRPr>
          </a:p>
          <a:p>
            <a:endParaRPr lang="en-US" sz="1200" dirty="0">
              <a:solidFill>
                <a:srgbClr val="000000"/>
              </a:solidFill>
              <a:effectLst/>
              <a:latin typeface="Times New Roman" panose="02020603050405020304" pitchFamily="18" charset="0"/>
              <a:ea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Additionally, the courts of this Commonwealth have stated that artificial entities, such as corporations, may only appear in court through counsel</a:t>
            </a:r>
            <a:endParaRPr lang="en-US" sz="1200" dirty="0">
              <a:solidFill>
                <a:srgbClr val="000000"/>
              </a:solidFill>
              <a:effectLst/>
              <a:latin typeface="Times New Roman" panose="02020603050405020304" pitchFamily="18" charset="0"/>
              <a:ea typeface="Times New Roman" panose="02020603050405020304" pitchFamily="18" charset="0"/>
            </a:endParaRPr>
          </a:p>
          <a:p>
            <a:endParaRPr lang="en-US" sz="1200" dirty="0">
              <a:solidFill>
                <a:srgbClr val="000000"/>
              </a:solidFill>
              <a:effectLst/>
              <a:latin typeface="Times New Roman" panose="02020603050405020304" pitchFamily="18" charset="0"/>
            </a:endParaRPr>
          </a:p>
          <a:p>
            <a:pPr marL="0" marR="0" algn="just">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rPr>
              <a:t>In other jurisdictions, courts have held that a trustee who is not an attorney may not represent a trust in legal proceedings:</a:t>
            </a:r>
            <a:endParaRPr lang="en-US" sz="1200" b="1" i="1" u="none" strike="noStrike" dirty="0">
              <a:solidFill>
                <a:srgbClr val="0E568C"/>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3"/>
            </a:endParaRPr>
          </a:p>
          <a:p>
            <a:pPr marL="0" marR="0" algn="just">
              <a:lnSpc>
                <a:spcPct val="107000"/>
              </a:lnSpc>
              <a:spcBef>
                <a:spcPts val="0"/>
              </a:spcBef>
              <a:spcAft>
                <a:spcPts val="0"/>
              </a:spcAft>
            </a:pPr>
            <a:r>
              <a:rPr lang="en-US" sz="1200" b="1" i="1" u="none" strike="noStrike" dirty="0">
                <a:solidFill>
                  <a:srgbClr val="0E568C"/>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3"/>
              </a:rPr>
              <a:t>EHQF Trust v. S &amp; A Capital Partners, Inc.</a:t>
            </a:r>
            <a:r>
              <a:rPr lang="en-US" sz="1200" u="none" strike="noStrike" dirty="0">
                <a:solidFill>
                  <a:srgbClr val="0E568C"/>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3"/>
              </a:rPr>
              <a:t>, 947 So.2d 606, 606-07 (Fla. Dist. Ct. App. 2007)</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200" i="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per </a:t>
            </a:r>
            <a:r>
              <a:rPr lang="en-US" sz="1200" i="1" dirty="0" err="1">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curiam</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(observing that “a trustee cannot appear </a:t>
            </a:r>
            <a:r>
              <a:rPr lang="en-US" sz="1200" i="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pro se</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on behalf of the trust, because the trustee represents the interests of others and would therefore be engaged in the unauthorized practice of law” and ordering the trust to retain counsel</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(citations omitted)); </a:t>
            </a:r>
            <a:r>
              <a:rPr lang="en-US" sz="1200" b="1" i="1" u="none" strike="noStrike" dirty="0">
                <a:solidFill>
                  <a:srgbClr val="0E568C"/>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4"/>
              </a:rPr>
              <a:t>Ziegler v. Nickel</a:t>
            </a:r>
            <a:r>
              <a:rPr lang="en-US" sz="1200" u="none" strike="noStrike" dirty="0">
                <a:solidFill>
                  <a:srgbClr val="0E568C"/>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4"/>
              </a:rPr>
              <a:t>, 64 Cal.App.4th 545, 75 Cal.Rptr.2d 312, 315 (1998)</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(holding that “[t]he actions of the trustee affect the trust estate and therefore affect the interest of the beneficiaries. A non-attorney trustee who represents the trust in court is representing and affecting the interests of the beneficiary and is thus engaged in the unauthorized practice of law”</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(citation omitted)).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200" dirty="0">
              <a:solidFill>
                <a:srgbClr val="000000"/>
              </a:solidFill>
              <a:effectLst/>
              <a:latin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4AFA64B-DAB7-4B89-9715-4B1F8A6DE3C5}" type="slidenum">
              <a:rPr lang="en-US" smtClean="0"/>
              <a:t>11</a:t>
            </a:fld>
            <a:endParaRPr lang="en-US" dirty="0"/>
          </a:p>
        </p:txBody>
      </p:sp>
    </p:spTree>
    <p:extLst>
      <p:ext uri="{BB962C8B-B14F-4D97-AF65-F5344CB8AC3E}">
        <p14:creationId xmlns:p14="http://schemas.microsoft.com/office/powerpoint/2010/main" val="162749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AFA64B-DAB7-4B89-9715-4B1F8A6DE3C5}" type="slidenum">
              <a:rPr lang="en-US" smtClean="0"/>
              <a:t>12</a:t>
            </a:fld>
            <a:endParaRPr lang="en-US" dirty="0"/>
          </a:p>
        </p:txBody>
      </p:sp>
    </p:spTree>
    <p:extLst>
      <p:ext uri="{BB962C8B-B14F-4D97-AF65-F5344CB8AC3E}">
        <p14:creationId xmlns:p14="http://schemas.microsoft.com/office/powerpoint/2010/main" val="279605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AFA64B-DAB7-4B89-9715-4B1F8A6DE3C5}"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2583207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AFA64B-DAB7-4B89-9715-4B1F8A6DE3C5}" type="slidenum">
              <a:rPr lang="en-US" smtClean="0"/>
              <a:t>2</a:t>
            </a:fld>
            <a:endParaRPr lang="en-US" dirty="0"/>
          </a:p>
        </p:txBody>
      </p:sp>
    </p:spTree>
    <p:extLst>
      <p:ext uri="{BB962C8B-B14F-4D97-AF65-F5344CB8AC3E}">
        <p14:creationId xmlns:p14="http://schemas.microsoft.com/office/powerpoint/2010/main" val="467169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3D3D3D"/>
              </a:solidFill>
              <a:effectLst/>
              <a:latin typeface="Source Sans Pro" panose="020B0503030403020204" pitchFamily="34" charset="0"/>
            </a:endParaRPr>
          </a:p>
          <a:p>
            <a:endParaRPr lang="en-US" b="0" i="0" dirty="0">
              <a:solidFill>
                <a:srgbClr val="3D3D3D"/>
              </a:solidFill>
              <a:effectLst/>
              <a:latin typeface="Source Sans Pro" panose="020B0503030403020204" pitchFamily="34" charset="0"/>
            </a:endParaRPr>
          </a:p>
          <a:p>
            <a:r>
              <a:rPr lang="en-US" b="0" i="0" dirty="0">
                <a:solidFill>
                  <a:srgbClr val="3D3D3D"/>
                </a:solidFill>
                <a:effectLst/>
                <a:latin typeface="Source Sans Pro" panose="020B0503030403020204" pitchFamily="34" charset="0"/>
              </a:rPr>
              <a:t>MELMS:  The following </a:t>
            </a:r>
            <a:r>
              <a:rPr lang="en-US" b="1" i="0" dirty="0">
                <a:solidFill>
                  <a:srgbClr val="3D3D3D"/>
                </a:solidFill>
                <a:effectLst/>
                <a:latin typeface="Source Sans Pro" panose="020B0503030403020204" pitchFamily="34" charset="0"/>
              </a:rPr>
              <a:t>definition</a:t>
            </a:r>
            <a:r>
              <a:rPr lang="en-US" b="0" i="0" dirty="0">
                <a:solidFill>
                  <a:srgbClr val="3D3D3D"/>
                </a:solidFill>
                <a:effectLst/>
                <a:latin typeface="Source Sans Pro" panose="020B0503030403020204" pitchFamily="34" charset="0"/>
              </a:rPr>
              <a:t> of “</a:t>
            </a:r>
            <a:r>
              <a:rPr lang="en-US" b="1" i="0" dirty="0">
                <a:solidFill>
                  <a:srgbClr val="3D3D3D"/>
                </a:solidFill>
                <a:effectLst/>
                <a:latin typeface="Source Sans Pro" panose="020B0503030403020204" pitchFamily="34" charset="0"/>
              </a:rPr>
              <a:t>waste</a:t>
            </a:r>
            <a:r>
              <a:rPr lang="en-US" b="0" i="0" dirty="0">
                <a:solidFill>
                  <a:srgbClr val="3D3D3D"/>
                </a:solidFill>
                <a:effectLst/>
                <a:latin typeface="Source Sans Pro" panose="020B0503030403020204" pitchFamily="34" charset="0"/>
              </a:rPr>
              <a:t>” was approved by this court in </a:t>
            </a:r>
            <a:r>
              <a:rPr lang="en-US" b="0" i="0" u="none" strike="noStrike" dirty="0" err="1">
                <a:solidFill>
                  <a:srgbClr val="0E568C"/>
                </a:solidFill>
                <a:effectLst/>
                <a:latin typeface="Source Sans Pro" panose="020B0503030403020204" pitchFamily="34" charset="0"/>
                <a:hlinkClick r:id="rId3"/>
              </a:rPr>
              <a:t>Bandlow</a:t>
            </a:r>
            <a:r>
              <a:rPr lang="en-US" b="0" i="0" u="none" strike="noStrike" dirty="0">
                <a:solidFill>
                  <a:srgbClr val="0E568C"/>
                </a:solidFill>
                <a:effectLst/>
                <a:latin typeface="Source Sans Pro" panose="020B0503030403020204" pitchFamily="34" charset="0"/>
                <a:hlinkClick r:id="rId3"/>
              </a:rPr>
              <a:t> v. </a:t>
            </a:r>
            <a:r>
              <a:rPr lang="en-US" b="0" i="0" u="none" strike="noStrike" dirty="0" err="1">
                <a:solidFill>
                  <a:srgbClr val="0E568C"/>
                </a:solidFill>
                <a:effectLst/>
                <a:latin typeface="Source Sans Pro" panose="020B0503030403020204" pitchFamily="34" charset="0"/>
                <a:hlinkClick r:id="rId3"/>
              </a:rPr>
              <a:t>Thieme</a:t>
            </a:r>
            <a:r>
              <a:rPr lang="en-US" b="0" i="0" u="none" strike="noStrike" dirty="0">
                <a:solidFill>
                  <a:srgbClr val="0E568C"/>
                </a:solidFill>
                <a:effectLst/>
                <a:latin typeface="Source Sans Pro" panose="020B0503030403020204" pitchFamily="34" charset="0"/>
                <a:hlinkClick r:id="rId3"/>
              </a:rPr>
              <a:t>, 53 Wis. 57, 9 N. W. 920:</a:t>
            </a:r>
            <a:r>
              <a:rPr lang="en-US" b="0" i="0" dirty="0">
                <a:solidFill>
                  <a:srgbClr val="3D3D3D"/>
                </a:solidFill>
                <a:effectLst/>
                <a:latin typeface="Source Sans Pro" panose="020B0503030403020204" pitchFamily="34" charset="0"/>
              </a:rPr>
              <a:t> “It may be defined to be any act or omission of duty by a tenant of land which does a lasting injury to the freehold, tends to the permanent loss of the owner of the fee, or to destroy or lessen the value of the inheritance, or to destroy the identity of the property, or impair the evidence of title.” In the same case it was also said: “The damage being to the inheritance, and the heir of the reversioner having the right of action to recover it, imply that the injury must be of a lasting and permanent character.” </a:t>
            </a:r>
            <a:endParaRPr lang="en-US" dirty="0"/>
          </a:p>
        </p:txBody>
      </p:sp>
      <p:sp>
        <p:nvSpPr>
          <p:cNvPr id="4" name="Slide Number Placeholder 3"/>
          <p:cNvSpPr>
            <a:spLocks noGrp="1"/>
          </p:cNvSpPr>
          <p:nvPr>
            <p:ph type="sldNum" sz="quarter" idx="5"/>
          </p:nvPr>
        </p:nvSpPr>
        <p:spPr/>
        <p:txBody>
          <a:bodyPr/>
          <a:lstStyle/>
          <a:p>
            <a:fld id="{C4AFA64B-DAB7-4B89-9715-4B1F8A6DE3C5}" type="slidenum">
              <a:rPr lang="en-US" smtClean="0"/>
              <a:t>3</a:t>
            </a:fld>
            <a:endParaRPr lang="en-US" dirty="0"/>
          </a:p>
        </p:txBody>
      </p:sp>
    </p:spTree>
    <p:extLst>
      <p:ext uri="{BB962C8B-B14F-4D97-AF65-F5344CB8AC3E}">
        <p14:creationId xmlns:p14="http://schemas.microsoft.com/office/powerpoint/2010/main" val="1329696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Language at issue:  “Any property not purchased under this option, shall be liquidated and divided equally among my nieces and nephews then living. If any of my nieces and/or nephews have predeceased me[,] then their share shall be divided equally among their children who are living on the date of my death.”</a:t>
            </a:r>
          </a:p>
          <a:p>
            <a:endPar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endPar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 specific legacy is a bequest of a specific article or of a particular fund which the will distinguishes from all the rest of the testator’s estate of the same kind.”</a:t>
            </a:r>
            <a:r>
              <a:rPr lang="en-US" sz="1200" dirty="0">
                <a:solidFill>
                  <a:srgbClr val="000000"/>
                </a:solidFill>
                <a:effectLst/>
                <a:latin typeface="Times New Roman" panose="02020603050405020304" pitchFamily="18" charset="0"/>
                <a:ea typeface="Times New Roman" panose="02020603050405020304" pitchFamily="18" charset="0"/>
              </a:rPr>
              <a:t> </a:t>
            </a:r>
          </a:p>
          <a:p>
            <a:endParaRPr lang="en-US" sz="1200" dirty="0">
              <a:solidFill>
                <a:srgbClr val="000000"/>
              </a:solidFill>
              <a:effectLst/>
              <a:latin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 demonstrative legacy is a bequest of a specific sum of money that is not made as a specific gift but is made payable out of a particular fund belonging to the testator. “A demonstrative legacy bears some of the characteristics of both general and specific legacies.” “It partakes of the nature of a general legacy by bequeathing a specified amount and of the characteristic of a specific legacy by pointing out the fund from which the payment is to be made.” However, it differs from a specific legacy in that if the identified fund fails, resort may be had to the estate’s general assets.</a:t>
            </a:r>
          </a:p>
          <a:p>
            <a:endParaRPr lang="en-US" sz="1200" dirty="0">
              <a:solidFill>
                <a:srgbClr val="000000"/>
              </a:solidFill>
              <a:effectLst/>
              <a:highlight>
                <a:srgbClr val="FFFF00"/>
              </a:highlight>
              <a:latin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 general legacy is a gift of personal property by will, not amounting to a bequest of a particular thing or of particular money or of a particular fund which is designated and distinguished in the will from all others of the same kind.”</a:t>
            </a:r>
          </a:p>
          <a:p>
            <a:endParaRPr lang="en-US" sz="1200" dirty="0">
              <a:solidFill>
                <a:srgbClr val="000000"/>
              </a:solidFill>
              <a:effectLst/>
              <a:highlight>
                <a:srgbClr val="FFFF00"/>
              </a:highlight>
              <a:latin typeface="Times New Roman" panose="02020603050405020304" pitchFamily="18" charset="0"/>
            </a:endParaRPr>
          </a:p>
          <a:p>
            <a:r>
              <a:rPr lang="en-US" sz="1200" dirty="0">
                <a:solidFill>
                  <a:srgbClr val="000000"/>
                </a:solidFill>
                <a:effectLst/>
                <a:latin typeface="Times New Roman" panose="02020603050405020304" pitchFamily="18" charset="0"/>
                <a:ea typeface="Times New Roman" panose="02020603050405020304" pitchFamily="18" charset="0"/>
              </a:rPr>
              <a:t>The </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ademption doctrine does not apply to a demonstrative legacy because, if the fund out of which it is to be paid fails, it is payable as a general legacy.</a:t>
            </a:r>
          </a:p>
          <a:p>
            <a:endParaRPr lang="en-US" sz="1200" dirty="0">
              <a:solidFill>
                <a:srgbClr val="000000"/>
              </a:solidFill>
              <a:effectLst/>
              <a:highlight>
                <a:srgbClr val="FFFF00"/>
              </a:highlight>
              <a:latin typeface="Times New Roman" panose="02020603050405020304" pitchFamily="18" charset="0"/>
            </a:endParaRPr>
          </a:p>
          <a:p>
            <a:r>
              <a:rPr lang="en-US" sz="1200" dirty="0">
                <a:solidFill>
                  <a:srgbClr val="000000"/>
                </a:solidFill>
                <a:effectLst/>
                <a:latin typeface="Times New Roman" panose="02020603050405020304" pitchFamily="18" charset="0"/>
                <a:ea typeface="Times New Roman" panose="02020603050405020304" pitchFamily="18" charset="0"/>
              </a:rPr>
              <a:t>“Where a bequest is of money and the wording of the will indicates an intention to bequeath the whole or a part of a particular fund, the test as to whether it is a specific [or] demonstrative legacy is </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whether the legacy is a gift of the specified fund or a gift of a specified sum with a specified fund to stand as security for its payment. If it falls within the former class and the fund fails during the lifetime of the testator, there is an ademption and the legatee takes nothing. If it comes within the latter class, the legacy does not fail although the fund may have been extinguished in the lifetime of the testator, but it is payable from the general assets of the estate on the same condition and terms of a general legacy.”</a:t>
            </a:r>
          </a:p>
          <a:p>
            <a:endParaRPr lang="en-US" sz="1200" dirty="0">
              <a:solidFill>
                <a:srgbClr val="000000"/>
              </a:solidFill>
              <a:effectLst/>
              <a:highlight>
                <a:srgbClr val="FFFF00"/>
              </a:highlight>
              <a:latin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rPr>
              <a:t>Demonstrative bequests are not subject to ademption; abate as if they were general legacies.  </a:t>
            </a:r>
            <a:r>
              <a:rPr lang="en-US" sz="1200" u="sng" dirty="0">
                <a:solidFill>
                  <a:srgbClr val="000000"/>
                </a:solidFill>
                <a:effectLst/>
                <a:highlight>
                  <a:srgbClr val="FFFF00"/>
                </a:highlight>
                <a:latin typeface="Times New Roman" panose="02020603050405020304" pitchFamily="18" charset="0"/>
              </a:rPr>
              <a:t>In re </a:t>
            </a:r>
            <a:r>
              <a:rPr lang="en-US" sz="1200" u="sng" dirty="0" err="1">
                <a:solidFill>
                  <a:srgbClr val="000000"/>
                </a:solidFill>
                <a:effectLst/>
                <a:highlight>
                  <a:srgbClr val="FFFF00"/>
                </a:highlight>
                <a:latin typeface="Times New Roman" panose="02020603050405020304" pitchFamily="18" charset="0"/>
              </a:rPr>
              <a:t>Loewenbach’s</a:t>
            </a:r>
            <a:r>
              <a:rPr lang="en-US" sz="1200" u="sng" dirty="0">
                <a:solidFill>
                  <a:srgbClr val="000000"/>
                </a:solidFill>
                <a:effectLst/>
                <a:highlight>
                  <a:srgbClr val="FFFF00"/>
                </a:highlight>
                <a:latin typeface="Times New Roman" panose="02020603050405020304" pitchFamily="18" charset="0"/>
              </a:rPr>
              <a:t> Will</a:t>
            </a:r>
            <a:r>
              <a:rPr lang="en-US" sz="1200" u="none" dirty="0">
                <a:solidFill>
                  <a:srgbClr val="000000"/>
                </a:solidFill>
                <a:effectLst/>
                <a:highlight>
                  <a:srgbClr val="FFFF00"/>
                </a:highlight>
                <a:latin typeface="Times New Roman" panose="02020603050405020304" pitchFamily="18" charset="0"/>
              </a:rPr>
              <a:t>, 222 Wis. 467 (1936).</a:t>
            </a:r>
            <a:endParaRPr lang="en-US" u="none" dirty="0"/>
          </a:p>
        </p:txBody>
      </p:sp>
      <p:sp>
        <p:nvSpPr>
          <p:cNvPr id="4" name="Slide Number Placeholder 3"/>
          <p:cNvSpPr>
            <a:spLocks noGrp="1"/>
          </p:cNvSpPr>
          <p:nvPr>
            <p:ph type="sldNum" sz="quarter" idx="5"/>
          </p:nvPr>
        </p:nvSpPr>
        <p:spPr/>
        <p:txBody>
          <a:bodyPr/>
          <a:lstStyle/>
          <a:p>
            <a:fld id="{C4AFA64B-DAB7-4B89-9715-4B1F8A6DE3C5}" type="slidenum">
              <a:rPr lang="en-US" smtClean="0"/>
              <a:t>4</a:t>
            </a:fld>
            <a:endParaRPr lang="en-US" dirty="0"/>
          </a:p>
        </p:txBody>
      </p:sp>
    </p:spTree>
    <p:extLst>
      <p:ext uri="{BB962C8B-B14F-4D97-AF65-F5344CB8AC3E}">
        <p14:creationId xmlns:p14="http://schemas.microsoft.com/office/powerpoint/2010/main" val="1621180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validity of an amended and restated family trust</a:t>
            </a:r>
            <a:r>
              <a:rPr lang="en-US" sz="1200" dirty="0">
                <a:solidFill>
                  <a:srgbClr val="000000"/>
                </a:solidFill>
                <a:effectLst/>
                <a:latin typeface="Times New Roman" panose="02020603050405020304" pitchFamily="18" charset="0"/>
                <a:ea typeface="Times New Roman" panose="02020603050405020304" pitchFamily="18" charset="0"/>
              </a:rPr>
              <a:t>. </a:t>
            </a:r>
          </a:p>
          <a:p>
            <a:endParaRPr lang="en-US" sz="1200" dirty="0">
              <a:solidFill>
                <a:srgbClr val="000000"/>
              </a:solidFill>
              <a:effectLst/>
              <a:latin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trustee, sought instructions as to whether </a:t>
            </a:r>
            <a:r>
              <a:rPr lang="en-US" sz="1200" dirty="0" err="1">
                <a:solidFill>
                  <a:srgbClr val="000000"/>
                </a:solidFill>
                <a:effectLst/>
                <a:highlight>
                  <a:srgbClr val="FFFF00"/>
                </a:highlight>
                <a:latin typeface="Times New Roman" panose="02020603050405020304" pitchFamily="18" charset="0"/>
                <a:ea typeface="Times New Roman" panose="02020603050405020304" pitchFamily="18" charset="0"/>
              </a:rPr>
              <a:t>Meiri’s</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 litigation violated the trust’s no contest clause, arguing that its time-barred nature rendered it a direct contest without probable cause</a:t>
            </a:r>
            <a:r>
              <a:rPr lang="en-US" sz="1200" dirty="0">
                <a:solidFill>
                  <a:srgbClr val="000000"/>
                </a:solidFill>
                <a:effectLst/>
                <a:latin typeface="Times New Roman" panose="02020603050405020304" pitchFamily="18" charset="0"/>
                <a:ea typeface="Times New Roman" panose="02020603050405020304" pitchFamily="18" charset="0"/>
              </a:rPr>
              <a:t>, </a:t>
            </a:r>
          </a:p>
          <a:p>
            <a:endParaRPr lang="en-US" sz="1200" dirty="0">
              <a:solidFill>
                <a:srgbClr val="000000"/>
              </a:solidFill>
              <a:effectLst/>
              <a:latin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After discussing how the prior standard had been “equated with the standard that governs malicious prosecution cases, requiring only that the contest be ‘legally tenable,’ ” the commission concluded “that such a standard is </a:t>
            </a:r>
            <a:r>
              <a:rPr lang="en-US" sz="1200" i="1" dirty="0">
                <a:solidFill>
                  <a:srgbClr val="000000"/>
                </a:solidFill>
                <a:effectLst/>
                <a:highlight>
                  <a:srgbClr val="FFFF00"/>
                </a:highlight>
                <a:latin typeface="Times New Roman" panose="02020603050405020304" pitchFamily="18" charset="0"/>
                <a:ea typeface="Times New Roman" panose="02020603050405020304" pitchFamily="18" charset="0"/>
              </a:rPr>
              <a:t>too forgiving</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a:solidFill>
                  <a:srgbClr val="000000"/>
                </a:solidFill>
                <a:effectLst/>
                <a:highlight>
                  <a:srgbClr val="00FF00"/>
                </a:highlight>
                <a:latin typeface="Times New Roman" panose="02020603050405020304" pitchFamily="18" charset="0"/>
                <a:ea typeface="Times New Roman" panose="02020603050405020304" pitchFamily="18" charset="0"/>
              </a:rPr>
              <a:t>A no contest clause should deter more than just a frivolous contest. General law already provides sanctions for frivolous actions…  </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 greater deterrent effect was necessary</a:t>
            </a:r>
          </a:p>
          <a:p>
            <a:endParaRPr lang="en-US" sz="1200" dirty="0">
              <a:solidFill>
                <a:srgbClr val="000000"/>
              </a:solidFill>
              <a:effectLst/>
              <a:highlight>
                <a:srgbClr val="FFFF00"/>
              </a:highlight>
              <a:latin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rPr>
              <a:t>Can a trustee named under an invalid amendment / trust issue a valid section 701.0604(1)(b) notice?</a:t>
            </a:r>
            <a:endParaRPr lang="en-US" dirty="0"/>
          </a:p>
        </p:txBody>
      </p:sp>
      <p:sp>
        <p:nvSpPr>
          <p:cNvPr id="4" name="Slide Number Placeholder 3"/>
          <p:cNvSpPr>
            <a:spLocks noGrp="1"/>
          </p:cNvSpPr>
          <p:nvPr>
            <p:ph type="sldNum" sz="quarter" idx="5"/>
          </p:nvPr>
        </p:nvSpPr>
        <p:spPr/>
        <p:txBody>
          <a:bodyPr/>
          <a:lstStyle/>
          <a:p>
            <a:fld id="{C4AFA64B-DAB7-4B89-9715-4B1F8A6DE3C5}" type="slidenum">
              <a:rPr lang="en-US" smtClean="0"/>
              <a:t>5</a:t>
            </a:fld>
            <a:endParaRPr lang="en-US" dirty="0"/>
          </a:p>
        </p:txBody>
      </p:sp>
    </p:spTree>
    <p:extLst>
      <p:ext uri="{BB962C8B-B14F-4D97-AF65-F5344CB8AC3E}">
        <p14:creationId xmlns:p14="http://schemas.microsoft.com/office/powerpoint/2010/main" val="3138405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ts val="216"/>
              </a:spcBef>
              <a:spcAft>
                <a:spcPts val="216"/>
              </a:spcAft>
            </a:pPr>
            <a:r>
              <a:rPr lang="en-US" sz="1200" b="1" i="0" dirty="0">
                <a:solidFill>
                  <a:srgbClr val="000000"/>
                </a:solidFill>
                <a:effectLst/>
                <a:latin typeface="Helvetica" panose="020B0604020202020204" pitchFamily="34" charset="0"/>
              </a:rPr>
              <a:t>Wisconsin Qualified Beneficiary Definition:</a:t>
            </a:r>
          </a:p>
          <a:p>
            <a:pPr algn="l">
              <a:spcBef>
                <a:spcPts val="216"/>
              </a:spcBef>
              <a:spcAft>
                <a:spcPts val="216"/>
              </a:spcAft>
            </a:pPr>
            <a:endParaRPr lang="en-US" sz="1200" b="1" i="0" dirty="0">
              <a:solidFill>
                <a:srgbClr val="000000"/>
              </a:solidFill>
              <a:effectLst/>
              <a:latin typeface="Helvetica" panose="020B0604020202020204" pitchFamily="34" charset="0"/>
            </a:endParaRPr>
          </a:p>
          <a:p>
            <a:pPr algn="l">
              <a:spcBef>
                <a:spcPts val="216"/>
              </a:spcBef>
              <a:spcAft>
                <a:spcPts val="216"/>
              </a:spcAft>
            </a:pPr>
            <a:r>
              <a:rPr lang="en-US" sz="1200" b="1" i="0" dirty="0">
                <a:solidFill>
                  <a:srgbClr val="000000"/>
                </a:solidFill>
                <a:effectLst/>
                <a:latin typeface="Helvetica" panose="020B0604020202020204" pitchFamily="34" charset="0"/>
              </a:rPr>
              <a:t>(21) </a:t>
            </a:r>
            <a:r>
              <a:rPr lang="en-US" sz="1200" b="0" i="0" dirty="0">
                <a:solidFill>
                  <a:srgbClr val="000000"/>
                </a:solidFill>
                <a:effectLst/>
                <a:latin typeface="Times" panose="02020603050405020304" pitchFamily="18" charset="0"/>
              </a:rPr>
              <a:t>“Qualified beneficiary" means a beneficiary who, on the date on which the beneficiary's qualification is determined, satisfies any of the following:</a:t>
            </a:r>
          </a:p>
          <a:p>
            <a:pPr algn="l">
              <a:spcBef>
                <a:spcPts val="216"/>
              </a:spcBef>
              <a:spcAft>
                <a:spcPts val="216"/>
              </a:spcAft>
            </a:pPr>
            <a:r>
              <a:rPr lang="en-US" sz="1200" b="1" i="0" dirty="0">
                <a:solidFill>
                  <a:srgbClr val="000000"/>
                </a:solidFill>
                <a:effectLst/>
                <a:latin typeface="Times" panose="02020603050405020304" pitchFamily="18" charset="0"/>
              </a:rPr>
              <a:t>(a)</a:t>
            </a:r>
            <a:r>
              <a:rPr lang="en-US" sz="1200" b="0" i="0" dirty="0">
                <a:solidFill>
                  <a:srgbClr val="000000"/>
                </a:solidFill>
                <a:effectLst/>
                <a:latin typeface="Times" panose="02020603050405020304" pitchFamily="18" charset="0"/>
              </a:rPr>
              <a:t> Is a </a:t>
            </a:r>
            <a:r>
              <a:rPr lang="en-US" sz="1200" b="0" i="0" dirty="0" err="1">
                <a:solidFill>
                  <a:srgbClr val="000000"/>
                </a:solidFill>
                <a:effectLst/>
                <a:latin typeface="Times" panose="02020603050405020304" pitchFamily="18" charset="0"/>
              </a:rPr>
              <a:t>distributee</a:t>
            </a:r>
            <a:r>
              <a:rPr lang="en-US" sz="1200" b="0" i="0" dirty="0">
                <a:solidFill>
                  <a:srgbClr val="000000"/>
                </a:solidFill>
                <a:effectLst/>
                <a:latin typeface="Times" panose="02020603050405020304" pitchFamily="18" charset="0"/>
              </a:rPr>
              <a:t> or permissible </a:t>
            </a:r>
            <a:r>
              <a:rPr lang="en-US" sz="1200" b="0" i="0" dirty="0" err="1">
                <a:solidFill>
                  <a:srgbClr val="000000"/>
                </a:solidFill>
                <a:effectLst/>
                <a:latin typeface="Times" panose="02020603050405020304" pitchFamily="18" charset="0"/>
              </a:rPr>
              <a:t>distributee</a:t>
            </a:r>
            <a:r>
              <a:rPr lang="en-US" sz="1200" b="0" i="0" dirty="0">
                <a:solidFill>
                  <a:srgbClr val="000000"/>
                </a:solidFill>
                <a:effectLst/>
                <a:latin typeface="Times" panose="02020603050405020304" pitchFamily="18" charset="0"/>
              </a:rPr>
              <a:t> of trust income or principal.</a:t>
            </a:r>
          </a:p>
          <a:p>
            <a:pPr algn="l">
              <a:spcBef>
                <a:spcPts val="216"/>
              </a:spcBef>
              <a:spcAft>
                <a:spcPts val="216"/>
              </a:spcAft>
            </a:pPr>
            <a:r>
              <a:rPr lang="en-US" sz="1200" b="1" i="0" dirty="0">
                <a:solidFill>
                  <a:srgbClr val="000000"/>
                </a:solidFill>
                <a:effectLst/>
                <a:latin typeface="Times" panose="02020603050405020304" pitchFamily="18" charset="0"/>
              </a:rPr>
              <a:t>(b)</a:t>
            </a:r>
            <a:r>
              <a:rPr lang="en-US" sz="1200" b="0" i="0" dirty="0">
                <a:solidFill>
                  <a:srgbClr val="000000"/>
                </a:solidFill>
                <a:effectLst/>
                <a:latin typeface="Times" panose="02020603050405020304" pitchFamily="18" charset="0"/>
              </a:rPr>
              <a:t> Without considering the existence or exercise of a power of appointment, other than a power of appointment that has been irrevocably exercised and notice of the exercise has been given to the trustee, would be any of the following:</a:t>
            </a:r>
          </a:p>
          <a:p>
            <a:pPr algn="l">
              <a:spcBef>
                <a:spcPts val="216"/>
              </a:spcBef>
              <a:spcAft>
                <a:spcPts val="216"/>
              </a:spcAft>
            </a:pPr>
            <a:r>
              <a:rPr lang="en-US" sz="1200" b="1" i="0" dirty="0">
                <a:solidFill>
                  <a:srgbClr val="000000"/>
                </a:solidFill>
                <a:effectLst/>
                <a:latin typeface="Times" panose="02020603050405020304" pitchFamily="18" charset="0"/>
              </a:rPr>
              <a:t>1.</a:t>
            </a:r>
            <a:r>
              <a:rPr lang="en-US" sz="1200" b="0" i="0" dirty="0">
                <a:solidFill>
                  <a:srgbClr val="000000"/>
                </a:solidFill>
                <a:effectLst/>
                <a:latin typeface="Times" panose="02020603050405020304" pitchFamily="18" charset="0"/>
              </a:rPr>
              <a:t> A </a:t>
            </a:r>
            <a:r>
              <a:rPr lang="en-US" sz="1200" b="0" i="0" dirty="0" err="1">
                <a:solidFill>
                  <a:srgbClr val="000000"/>
                </a:solidFill>
                <a:effectLst/>
                <a:latin typeface="Times" panose="02020603050405020304" pitchFamily="18" charset="0"/>
              </a:rPr>
              <a:t>distributee</a:t>
            </a:r>
            <a:r>
              <a:rPr lang="en-US" sz="1200" b="0" i="0" dirty="0">
                <a:solidFill>
                  <a:srgbClr val="000000"/>
                </a:solidFill>
                <a:effectLst/>
                <a:latin typeface="Times" panose="02020603050405020304" pitchFamily="18" charset="0"/>
              </a:rPr>
              <a:t> or permissible </a:t>
            </a:r>
            <a:r>
              <a:rPr lang="en-US" sz="1200" b="0" i="0" dirty="0" err="1">
                <a:solidFill>
                  <a:srgbClr val="000000"/>
                </a:solidFill>
                <a:effectLst/>
                <a:latin typeface="Times" panose="02020603050405020304" pitchFamily="18" charset="0"/>
              </a:rPr>
              <a:t>distributee</a:t>
            </a:r>
            <a:r>
              <a:rPr lang="en-US" sz="1200" b="0" i="0" dirty="0">
                <a:solidFill>
                  <a:srgbClr val="000000"/>
                </a:solidFill>
                <a:effectLst/>
                <a:latin typeface="Times" panose="02020603050405020304" pitchFamily="18" charset="0"/>
              </a:rPr>
              <a:t> of trust income or principal if the interests of the </a:t>
            </a:r>
            <a:r>
              <a:rPr lang="en-US" sz="1200" b="0" i="0" dirty="0" err="1">
                <a:solidFill>
                  <a:srgbClr val="000000"/>
                </a:solidFill>
                <a:effectLst/>
                <a:latin typeface="Times" panose="02020603050405020304" pitchFamily="18" charset="0"/>
              </a:rPr>
              <a:t>distributees</a:t>
            </a:r>
            <a:r>
              <a:rPr lang="en-US" sz="1200" b="0" i="0" dirty="0">
                <a:solidFill>
                  <a:srgbClr val="000000"/>
                </a:solidFill>
                <a:effectLst/>
                <a:latin typeface="Times" panose="02020603050405020304" pitchFamily="18" charset="0"/>
              </a:rPr>
              <a:t> described in par. </a:t>
            </a:r>
            <a:r>
              <a:rPr lang="en-US" sz="1200" b="0" i="0" u="none" strike="noStrike" dirty="0">
                <a:solidFill>
                  <a:srgbClr val="426986"/>
                </a:solidFill>
                <a:effectLst/>
                <a:latin typeface="Times" panose="02020603050405020304" pitchFamily="18" charset="0"/>
                <a:hlinkClick r:id="rId3" tooltip="Statutes 701.0103(21)(a)"/>
              </a:rPr>
              <a:t>(a)</a:t>
            </a:r>
            <a:r>
              <a:rPr lang="en-US" sz="1200" b="0" i="0" dirty="0">
                <a:solidFill>
                  <a:srgbClr val="000000"/>
                </a:solidFill>
                <a:effectLst/>
                <a:latin typeface="Times" panose="02020603050405020304" pitchFamily="18" charset="0"/>
              </a:rPr>
              <a:t> terminated on that date without causing the trust to terminate.</a:t>
            </a:r>
          </a:p>
          <a:p>
            <a:pPr algn="l">
              <a:spcBef>
                <a:spcPts val="216"/>
              </a:spcBef>
              <a:spcAft>
                <a:spcPts val="216"/>
              </a:spcAft>
            </a:pPr>
            <a:r>
              <a:rPr lang="en-US" sz="1200" b="1" i="0" dirty="0">
                <a:solidFill>
                  <a:srgbClr val="000000"/>
                </a:solidFill>
                <a:effectLst/>
                <a:latin typeface="Times" panose="02020603050405020304" pitchFamily="18" charset="0"/>
              </a:rPr>
              <a:t>2.</a:t>
            </a:r>
            <a:r>
              <a:rPr lang="en-US" sz="1200" b="0" i="0" dirty="0">
                <a:solidFill>
                  <a:srgbClr val="000000"/>
                </a:solidFill>
                <a:effectLst/>
                <a:latin typeface="Times" panose="02020603050405020304" pitchFamily="18" charset="0"/>
              </a:rPr>
              <a:t> A </a:t>
            </a:r>
            <a:r>
              <a:rPr lang="en-US" sz="1200" b="0" i="0" dirty="0" err="1">
                <a:solidFill>
                  <a:srgbClr val="000000"/>
                </a:solidFill>
                <a:effectLst/>
                <a:latin typeface="Times" panose="02020603050405020304" pitchFamily="18" charset="0"/>
              </a:rPr>
              <a:t>distributee</a:t>
            </a:r>
            <a:r>
              <a:rPr lang="en-US" sz="1200" b="0" i="0" dirty="0">
                <a:solidFill>
                  <a:srgbClr val="000000"/>
                </a:solidFill>
                <a:effectLst/>
                <a:latin typeface="Times" panose="02020603050405020304" pitchFamily="18" charset="0"/>
              </a:rPr>
              <a:t> or permissible </a:t>
            </a:r>
            <a:r>
              <a:rPr lang="en-US" sz="1200" b="0" i="0" dirty="0" err="1">
                <a:solidFill>
                  <a:srgbClr val="000000"/>
                </a:solidFill>
                <a:effectLst/>
                <a:latin typeface="Times" panose="02020603050405020304" pitchFamily="18" charset="0"/>
              </a:rPr>
              <a:t>distributee</a:t>
            </a:r>
            <a:r>
              <a:rPr lang="en-US" sz="1200" b="0" i="0" dirty="0">
                <a:solidFill>
                  <a:srgbClr val="000000"/>
                </a:solidFill>
                <a:effectLst/>
                <a:latin typeface="Times" panose="02020603050405020304" pitchFamily="18" charset="0"/>
              </a:rPr>
              <a:t> of trust income or principal if the trust terminated on that date.</a:t>
            </a:r>
          </a:p>
          <a:p>
            <a:endParaRPr lang="en-US" dirty="0"/>
          </a:p>
        </p:txBody>
      </p:sp>
      <p:sp>
        <p:nvSpPr>
          <p:cNvPr id="4" name="Slide Number Placeholder 3"/>
          <p:cNvSpPr>
            <a:spLocks noGrp="1"/>
          </p:cNvSpPr>
          <p:nvPr>
            <p:ph type="sldNum" sz="quarter" idx="5"/>
          </p:nvPr>
        </p:nvSpPr>
        <p:spPr/>
        <p:txBody>
          <a:bodyPr/>
          <a:lstStyle/>
          <a:p>
            <a:fld id="{C4AFA64B-DAB7-4B89-9715-4B1F8A6DE3C5}" type="slidenum">
              <a:rPr lang="en-US" smtClean="0"/>
              <a:t>6</a:t>
            </a:fld>
            <a:endParaRPr lang="en-US" dirty="0"/>
          </a:p>
        </p:txBody>
      </p:sp>
    </p:spTree>
    <p:extLst>
      <p:ext uri="{BB962C8B-B14F-4D97-AF65-F5344CB8AC3E}">
        <p14:creationId xmlns:p14="http://schemas.microsoft.com/office/powerpoint/2010/main" val="832980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To the extent Thomas incurred attorney fees in doing so, he, in effect, sought to benefit the interests of his two children, Julie, and Amy, not the interests of the trust estate.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A trustee is </a:t>
            </a:r>
            <a:r>
              <a:rPr lang="en-US" sz="1200" i="1" dirty="0">
                <a:solidFill>
                  <a:srgbClr val="000000"/>
                </a:solidFill>
                <a:effectLst/>
                <a:highlight>
                  <a:srgbClr val="FFFF00"/>
                </a:highlight>
                <a:latin typeface="Times New Roman" panose="02020603050405020304" pitchFamily="18" charset="0"/>
                <a:ea typeface="Times New Roman" panose="02020603050405020304" pitchFamily="18" charset="0"/>
              </a:rPr>
              <a:t>not</a:t>
            </a:r>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 entitled to reimbursement of litigation expenses from the trust estate when, as here, “[t]he dispute was, and continues to be, over who will enjoy the benefits and who will control the trust.”</a:t>
            </a:r>
            <a:r>
              <a:rPr lang="en-US" sz="1200" dirty="0">
                <a:solidFill>
                  <a:srgbClr val="000000"/>
                </a:solidFill>
                <a:effectLst/>
                <a:latin typeface="Times New Roman" panose="02020603050405020304" pitchFamily="18" charset="0"/>
                <a:ea typeface="Times New Roman" panose="02020603050405020304" pitchFamily="18" charset="0"/>
              </a:rPr>
              <a:t> </a:t>
            </a:r>
          </a:p>
          <a:p>
            <a:endParaRPr lang="en-US" sz="1200" dirty="0">
              <a:solidFill>
                <a:srgbClr val="000000"/>
              </a:solidFill>
              <a:effectLst/>
              <a:latin typeface="Times New Roman" panose="02020603050405020304" pitchFamily="18" charset="0"/>
            </a:endParaRPr>
          </a:p>
          <a:p>
            <a:r>
              <a:rPr lang="en-US" sz="1200" i="1" dirty="0">
                <a:effectLst/>
                <a:latin typeface="Calibri" panose="020F0502020204030204" pitchFamily="34" charset="0"/>
                <a:ea typeface="Calibri" panose="020F0502020204030204" pitchFamily="34" charset="0"/>
              </a:rPr>
              <a:t>Scott on Trusts</a:t>
            </a:r>
            <a:r>
              <a:rPr lang="en-US" sz="1200" dirty="0">
                <a:effectLst/>
                <a:latin typeface="Calibri" panose="020F0502020204030204" pitchFamily="34" charset="0"/>
                <a:ea typeface="Calibri" panose="020F0502020204030204" pitchFamily="34" charset="0"/>
              </a:rPr>
              <a:t>, § 178 states: ‘It is the duty of the trustee … to prevent the destruction of the trust. Thus, where the settlor or his successors in interest seek to rescind the trust on the ground that the settlor was induced by undue influence or mistake to create the trust, it is the duty of the trustee to defend the trust and resist the proceeding to the extent to which it is reasonable to require him to do so. The trustee is, of course, entitled to reimbursement out of the trust estate for the expenses he incurs in defending the trust.’ </a:t>
            </a:r>
          </a:p>
          <a:p>
            <a:endParaRPr lang="en-US" sz="1200" dirty="0">
              <a:effectLst/>
              <a:latin typeface="Calibri" panose="020F0502020204030204" pitchFamily="34" charset="0"/>
            </a:endParaRPr>
          </a:p>
          <a:p>
            <a:pPr algn="l"/>
            <a:r>
              <a:rPr lang="en-US" sz="1200" dirty="0" err="1">
                <a:effectLst/>
                <a:latin typeface="Calibri" panose="020F0502020204030204" pitchFamily="34" charset="0"/>
              </a:rPr>
              <a:t>Bogert</a:t>
            </a:r>
            <a:r>
              <a:rPr lang="en-US" sz="1200" dirty="0">
                <a:effectLst/>
                <a:latin typeface="Calibri" panose="020F0502020204030204" pitchFamily="34" charset="0"/>
              </a:rPr>
              <a:t> sec. 581:  </a:t>
            </a:r>
            <a:r>
              <a:rPr lang="en-US" sz="1200" b="0" i="0" u="none" strike="noStrike" baseline="0" dirty="0">
                <a:latin typeface="TimesNewRomanPSMT"/>
              </a:rPr>
              <a:t>Equity imposes upon the trustee the duty of defending the integrity of the trust, if he has</a:t>
            </a:r>
          </a:p>
          <a:p>
            <a:pPr algn="l"/>
            <a:r>
              <a:rPr lang="en-US" sz="1200" b="0" i="0" u="none" strike="noStrike" baseline="0" dirty="0">
                <a:latin typeface="TimesNewRomanPSMT"/>
              </a:rPr>
              <a:t>reasonable ground for believing that the attack is unjustified or if he is reasonably in doubt on that subject.</a:t>
            </a:r>
          </a:p>
          <a:p>
            <a:pPr algn="l"/>
            <a:endParaRPr lang="en-US" sz="1200" b="0" i="0" u="none" strike="noStrike" baseline="0" dirty="0">
              <a:latin typeface="TimesNewRomanPSMT"/>
            </a:endParaRPr>
          </a:p>
          <a:p>
            <a:pPr algn="l"/>
            <a:r>
              <a:rPr lang="en-US" sz="1200" dirty="0">
                <a:effectLst/>
                <a:latin typeface="Calibri" panose="020F0502020204030204" pitchFamily="34" charset="0"/>
                <a:ea typeface="Times New Roman" panose="02020603050405020304" pitchFamily="18" charset="0"/>
              </a:rPr>
              <a:t>Restatement (Third) of Trusts § 76(2)(b) (2007).  Comment </a:t>
            </a:r>
            <a:r>
              <a:rPr lang="en-US" sz="1200" i="1" dirty="0">
                <a:effectLst/>
                <a:latin typeface="Calibri" panose="020F0502020204030204" pitchFamily="34" charset="0"/>
                <a:ea typeface="Times New Roman" panose="02020603050405020304" pitchFamily="18" charset="0"/>
              </a:rPr>
              <a:t>d</a:t>
            </a:r>
            <a:r>
              <a:rPr lang="en-US" sz="1200" dirty="0">
                <a:effectLst/>
                <a:latin typeface="Calibri" panose="020F0502020204030204" pitchFamily="34" charset="0"/>
                <a:ea typeface="Times New Roman" panose="02020603050405020304" pitchFamily="18" charset="0"/>
              </a:rPr>
              <a:t> to § 76 states that “[i]t is widely asserted that a trustee has a duty to defend the trust and is not to stand by as a mere stakeholder when the validity of the trust or a trust provision is challenged.”  </a:t>
            </a:r>
            <a:r>
              <a:rPr lang="en-US" sz="1200" i="1" dirty="0">
                <a:effectLst/>
                <a:latin typeface="Calibri" panose="020F0502020204030204" pitchFamily="34" charset="0"/>
                <a:ea typeface="Times New Roman" panose="02020603050405020304" pitchFamily="18" charset="0"/>
              </a:rPr>
              <a:t>Id</a:t>
            </a:r>
            <a:r>
              <a:rPr lang="en-US" sz="1200" dirty="0">
                <a:effectLst/>
                <a:latin typeface="Calibri" panose="020F0502020204030204" pitchFamily="34" charset="0"/>
                <a:ea typeface="Times New Roman" panose="02020603050405020304" pitchFamily="18" charset="0"/>
              </a:rPr>
              <a:t>. at Comment d (citing </a:t>
            </a:r>
            <a:r>
              <a:rPr lang="en-US" sz="1200" i="1" dirty="0" err="1">
                <a:effectLst/>
                <a:latin typeface="Calibri" panose="020F0502020204030204" pitchFamily="34" charset="0"/>
                <a:ea typeface="Times New Roman" panose="02020603050405020304" pitchFamily="18" charset="0"/>
              </a:rPr>
              <a:t>Bogert</a:t>
            </a:r>
            <a:r>
              <a:rPr lang="en-US" sz="1200" dirty="0">
                <a:effectLst/>
                <a:latin typeface="Calibri" panose="020F0502020204030204" pitchFamily="34" charset="0"/>
                <a:ea typeface="Times New Roman" panose="02020603050405020304" pitchFamily="18" charset="0"/>
              </a:rPr>
              <a:t>).  </a:t>
            </a:r>
            <a:endParaRPr lang="en-US" dirty="0"/>
          </a:p>
        </p:txBody>
      </p:sp>
      <p:sp>
        <p:nvSpPr>
          <p:cNvPr id="4" name="Slide Number Placeholder 3"/>
          <p:cNvSpPr>
            <a:spLocks noGrp="1"/>
          </p:cNvSpPr>
          <p:nvPr>
            <p:ph type="sldNum" sz="quarter" idx="5"/>
          </p:nvPr>
        </p:nvSpPr>
        <p:spPr/>
        <p:txBody>
          <a:bodyPr/>
          <a:lstStyle/>
          <a:p>
            <a:fld id="{C4AFA64B-DAB7-4B89-9715-4B1F8A6DE3C5}" type="slidenum">
              <a:rPr lang="en-US" smtClean="0"/>
              <a:t>7</a:t>
            </a:fld>
            <a:endParaRPr lang="en-US" dirty="0"/>
          </a:p>
        </p:txBody>
      </p:sp>
    </p:spTree>
    <p:extLst>
      <p:ext uri="{BB962C8B-B14F-4D97-AF65-F5344CB8AC3E}">
        <p14:creationId xmlns:p14="http://schemas.microsoft.com/office/powerpoint/2010/main" val="113550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ts val="216"/>
              </a:spcBef>
              <a:spcAft>
                <a:spcPts val="216"/>
              </a:spcAft>
            </a:pPr>
            <a:r>
              <a:rPr lang="en-US" sz="1200" b="1" i="0" dirty="0">
                <a:solidFill>
                  <a:srgbClr val="000000"/>
                </a:solidFill>
                <a:effectLst/>
                <a:latin typeface="Helvetica" panose="020B0604020202020204" pitchFamily="34" charset="0"/>
              </a:rPr>
              <a:t>701.0602(3) </a:t>
            </a:r>
            <a:r>
              <a:rPr lang="en-US" sz="1200" b="0" i="0" dirty="0">
                <a:solidFill>
                  <a:srgbClr val="000000"/>
                </a:solidFill>
                <a:effectLst/>
                <a:latin typeface="Times" panose="02020603050405020304" pitchFamily="18" charset="0"/>
              </a:rPr>
              <a:t>A settlor may revoke or amend a revocable trust by any of the following means:</a:t>
            </a:r>
          </a:p>
          <a:p>
            <a:pPr algn="l">
              <a:spcBef>
                <a:spcPts val="216"/>
              </a:spcBef>
              <a:spcAft>
                <a:spcPts val="216"/>
              </a:spcAft>
            </a:pPr>
            <a:r>
              <a:rPr lang="en-US" sz="1200" b="1" i="0" dirty="0">
                <a:solidFill>
                  <a:srgbClr val="000000"/>
                </a:solidFill>
                <a:effectLst/>
                <a:latin typeface="Times" panose="02020603050405020304" pitchFamily="18" charset="0"/>
              </a:rPr>
              <a:t>(a)</a:t>
            </a:r>
            <a:r>
              <a:rPr lang="en-US" sz="1200" b="0" i="0" dirty="0">
                <a:solidFill>
                  <a:srgbClr val="000000"/>
                </a:solidFill>
                <a:effectLst/>
                <a:latin typeface="Times" panose="02020603050405020304" pitchFamily="18" charset="0"/>
              </a:rPr>
              <a:t> By substantial compliance with a method provided in the terms of the trust.</a:t>
            </a:r>
          </a:p>
          <a:p>
            <a:pPr algn="l">
              <a:spcBef>
                <a:spcPts val="216"/>
              </a:spcBef>
              <a:spcAft>
                <a:spcPts val="216"/>
              </a:spcAft>
            </a:pPr>
            <a:r>
              <a:rPr lang="en-US" sz="1200" b="1" i="0" dirty="0">
                <a:solidFill>
                  <a:srgbClr val="000000"/>
                </a:solidFill>
                <a:effectLst/>
                <a:latin typeface="Times" panose="02020603050405020304" pitchFamily="18" charset="0"/>
              </a:rPr>
              <a:t>(b)</a:t>
            </a:r>
            <a:r>
              <a:rPr lang="en-US" sz="1200" b="0" i="0" dirty="0">
                <a:solidFill>
                  <a:srgbClr val="000000"/>
                </a:solidFill>
                <a:effectLst/>
                <a:latin typeface="Times" panose="02020603050405020304" pitchFamily="18" charset="0"/>
              </a:rPr>
              <a:t> If the terms of the trust do not provide a method, by any of the following means:</a:t>
            </a:r>
          </a:p>
          <a:p>
            <a:pPr algn="l">
              <a:spcBef>
                <a:spcPts val="216"/>
              </a:spcBef>
              <a:spcAft>
                <a:spcPts val="216"/>
              </a:spcAft>
            </a:pPr>
            <a:r>
              <a:rPr lang="en-US" sz="1200" b="1" i="0" dirty="0">
                <a:solidFill>
                  <a:srgbClr val="000000"/>
                </a:solidFill>
                <a:effectLst/>
                <a:latin typeface="Times" panose="02020603050405020304" pitchFamily="18" charset="0"/>
              </a:rPr>
              <a:t>1.</a:t>
            </a:r>
            <a:r>
              <a:rPr lang="en-US" sz="1200" b="0" i="0" dirty="0">
                <a:solidFill>
                  <a:srgbClr val="000000"/>
                </a:solidFill>
                <a:effectLst/>
                <a:latin typeface="Times" panose="02020603050405020304" pitchFamily="18" charset="0"/>
              </a:rPr>
              <a:t> A later will or codicil that expressly refers to the trust or specifically devises property that would otherwise have passed according to the terms of the trust.</a:t>
            </a:r>
          </a:p>
          <a:p>
            <a:pPr algn="l">
              <a:spcBef>
                <a:spcPts val="216"/>
              </a:spcBef>
              <a:spcAft>
                <a:spcPts val="216"/>
              </a:spcAft>
            </a:pPr>
            <a:r>
              <a:rPr lang="en-US" sz="1200" b="1" i="0" dirty="0">
                <a:solidFill>
                  <a:srgbClr val="000000"/>
                </a:solidFill>
                <a:effectLst/>
                <a:latin typeface="Times" panose="02020603050405020304" pitchFamily="18" charset="0"/>
              </a:rPr>
              <a:t>2.</a:t>
            </a:r>
            <a:r>
              <a:rPr lang="en-US" sz="1200" b="0" i="0" dirty="0">
                <a:solidFill>
                  <a:srgbClr val="000000"/>
                </a:solidFill>
                <a:effectLst/>
                <a:latin typeface="Times" panose="02020603050405020304" pitchFamily="18" charset="0"/>
              </a:rPr>
              <a:t> Any other method manifesting clear and convincing evidence of the settlor's intent.</a:t>
            </a:r>
          </a:p>
          <a:p>
            <a:endParaRPr lang="en-US" dirty="0"/>
          </a:p>
        </p:txBody>
      </p:sp>
      <p:sp>
        <p:nvSpPr>
          <p:cNvPr id="4" name="Slide Number Placeholder 3"/>
          <p:cNvSpPr>
            <a:spLocks noGrp="1"/>
          </p:cNvSpPr>
          <p:nvPr>
            <p:ph type="sldNum" sz="quarter" idx="5"/>
          </p:nvPr>
        </p:nvSpPr>
        <p:spPr/>
        <p:txBody>
          <a:bodyPr/>
          <a:lstStyle/>
          <a:p>
            <a:fld id="{C4AFA64B-DAB7-4B89-9715-4B1F8A6DE3C5}" type="slidenum">
              <a:rPr lang="en-US" smtClean="0"/>
              <a:t>8</a:t>
            </a:fld>
            <a:endParaRPr lang="en-US" dirty="0"/>
          </a:p>
        </p:txBody>
      </p:sp>
    </p:spTree>
    <p:extLst>
      <p:ext uri="{BB962C8B-B14F-4D97-AF65-F5344CB8AC3E}">
        <p14:creationId xmlns:p14="http://schemas.microsoft.com/office/powerpoint/2010/main" val="2434618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ts val="1224"/>
              </a:spcBef>
              <a:spcAft>
                <a:spcPts val="216"/>
              </a:spcAft>
            </a:pPr>
            <a:endParaRPr lang="en-US" sz="1200" b="1" i="0" dirty="0">
              <a:solidFill>
                <a:srgbClr val="000000"/>
              </a:solidFill>
              <a:effectLst/>
              <a:latin typeface="Helvetica" panose="020B0604020202020204" pitchFamily="34" charset="0"/>
            </a:endParaRPr>
          </a:p>
          <a:p>
            <a:pPr algn="l">
              <a:spcBef>
                <a:spcPts val="1224"/>
              </a:spcBef>
              <a:spcAft>
                <a:spcPts val="216"/>
              </a:spcAft>
            </a:pPr>
            <a:r>
              <a:rPr lang="en-US" sz="1200" b="1" i="0" dirty="0">
                <a:solidFill>
                  <a:srgbClr val="000000"/>
                </a:solidFill>
                <a:effectLst/>
                <a:latin typeface="Helvetica" panose="020B0604020202020204" pitchFamily="34" charset="0"/>
              </a:rPr>
              <a:t>244.41  Authority that requires specific grant, grant of general authority. (1) </a:t>
            </a:r>
            <a:r>
              <a:rPr lang="en-US" sz="1200" b="0" i="0" dirty="0">
                <a:solidFill>
                  <a:srgbClr val="000000"/>
                </a:solidFill>
                <a:effectLst/>
                <a:latin typeface="Times" panose="02020603050405020304" pitchFamily="18" charset="0"/>
              </a:rPr>
              <a:t>An agent under a power of attorney may do any of the following on behalf of the principal or with the principal's property only if the power of attorney expressly grants the agent the authority and </a:t>
            </a:r>
            <a:r>
              <a:rPr lang="en-US" sz="1200" b="0" i="1" dirty="0">
                <a:solidFill>
                  <a:srgbClr val="000000"/>
                </a:solidFill>
                <a:effectLst/>
                <a:latin typeface="Times" panose="02020603050405020304" pitchFamily="18" charset="0"/>
              </a:rPr>
              <a:t>the exercise of that authority is not otherwise prohibited by another agreement or instrument to which the authority or property is subject</a:t>
            </a:r>
            <a:r>
              <a:rPr lang="en-US" sz="1200" b="0" i="0" dirty="0">
                <a:solidFill>
                  <a:srgbClr val="000000"/>
                </a:solidFill>
                <a:effectLst/>
                <a:latin typeface="Times" panose="02020603050405020304" pitchFamily="18" charset="0"/>
              </a:rPr>
              <a:t>:</a:t>
            </a:r>
          </a:p>
          <a:p>
            <a:pPr algn="l">
              <a:spcBef>
                <a:spcPts val="216"/>
              </a:spcBef>
              <a:spcAft>
                <a:spcPts val="216"/>
              </a:spcAft>
            </a:pPr>
            <a:r>
              <a:rPr lang="en-US" sz="1200" b="1" i="0" dirty="0">
                <a:solidFill>
                  <a:srgbClr val="000000"/>
                </a:solidFill>
                <a:effectLst/>
                <a:latin typeface="Times" panose="02020603050405020304" pitchFamily="18" charset="0"/>
              </a:rPr>
              <a:t>(a)</a:t>
            </a:r>
            <a:r>
              <a:rPr lang="en-US" sz="1200" b="0" i="0" dirty="0">
                <a:solidFill>
                  <a:srgbClr val="000000"/>
                </a:solidFill>
                <a:effectLst/>
                <a:latin typeface="Times" panose="02020603050405020304" pitchFamily="18" charset="0"/>
              </a:rPr>
              <a:t> Create, amend, revoke, or terminate an inter </a:t>
            </a:r>
            <a:r>
              <a:rPr lang="en-US" sz="1200" b="0" i="0" dirty="0" err="1">
                <a:solidFill>
                  <a:srgbClr val="000000"/>
                </a:solidFill>
                <a:effectLst/>
                <a:latin typeface="Times" panose="02020603050405020304" pitchFamily="18" charset="0"/>
              </a:rPr>
              <a:t>vivos</a:t>
            </a:r>
            <a:r>
              <a:rPr lang="en-US" sz="1200" b="0" i="0" dirty="0">
                <a:solidFill>
                  <a:srgbClr val="000000"/>
                </a:solidFill>
                <a:effectLst/>
                <a:latin typeface="Times" panose="02020603050405020304" pitchFamily="18" charset="0"/>
              </a:rPr>
              <a:t> trust.</a:t>
            </a:r>
          </a:p>
          <a:p>
            <a:pPr algn="l">
              <a:spcBef>
                <a:spcPts val="216"/>
              </a:spcBef>
              <a:spcAft>
                <a:spcPts val="216"/>
              </a:spcAft>
            </a:pPr>
            <a:endParaRPr lang="en-US" sz="1200" b="0" i="0" dirty="0">
              <a:solidFill>
                <a:srgbClr val="000000"/>
              </a:solidFill>
              <a:effectLst/>
              <a:latin typeface="Times" panose="02020603050405020304" pitchFamily="18" charset="0"/>
            </a:endParaRPr>
          </a:p>
          <a:p>
            <a:pPr algn="l">
              <a:spcBef>
                <a:spcPts val="216"/>
              </a:spcBef>
              <a:spcAft>
                <a:spcPts val="216"/>
              </a:spcAft>
            </a:pPr>
            <a:endParaRPr lang="en-US" sz="1200" b="0" i="0" dirty="0">
              <a:solidFill>
                <a:srgbClr val="000000"/>
              </a:solidFill>
              <a:effectLst/>
              <a:latin typeface="Times" panose="02020603050405020304" pitchFamily="18" charset="0"/>
            </a:endParaRPr>
          </a:p>
          <a:p>
            <a:r>
              <a:rPr lang="en-US" dirty="0"/>
              <a:t> </a:t>
            </a:r>
            <a:r>
              <a:rPr lang="en-US" b="1" dirty="0"/>
              <a:t>701.0602</a:t>
            </a:r>
            <a:r>
              <a:rPr lang="en-US" sz="900" b="1" i="0" dirty="0">
                <a:solidFill>
                  <a:srgbClr val="000000"/>
                </a:solidFill>
                <a:effectLst/>
                <a:latin typeface="Helvetica" panose="020B0604020202020204" pitchFamily="34" charset="0"/>
              </a:rPr>
              <a:t>(5) </a:t>
            </a:r>
            <a:r>
              <a:rPr lang="en-US" b="0" i="0" dirty="0">
                <a:solidFill>
                  <a:srgbClr val="000000"/>
                </a:solidFill>
                <a:effectLst/>
                <a:latin typeface="Times" panose="02020603050405020304" pitchFamily="18" charset="0"/>
              </a:rPr>
              <a:t>A settlor's powers with respect to revocation, amendment, or distribution of trust property may be exercised by an agent under a power of attorney only to the extent expressly authorized by the terms of the power of attorney.</a:t>
            </a:r>
            <a:endParaRPr lang="en-US" dirty="0"/>
          </a:p>
        </p:txBody>
      </p:sp>
      <p:sp>
        <p:nvSpPr>
          <p:cNvPr id="4" name="Slide Number Placeholder 3"/>
          <p:cNvSpPr>
            <a:spLocks noGrp="1"/>
          </p:cNvSpPr>
          <p:nvPr>
            <p:ph type="sldNum" sz="quarter" idx="5"/>
          </p:nvPr>
        </p:nvSpPr>
        <p:spPr/>
        <p:txBody>
          <a:bodyPr/>
          <a:lstStyle/>
          <a:p>
            <a:fld id="{C4AFA64B-DAB7-4B89-9715-4B1F8A6DE3C5}" type="slidenum">
              <a:rPr lang="en-US" smtClean="0"/>
              <a:t>9</a:t>
            </a:fld>
            <a:endParaRPr lang="en-US" dirty="0"/>
          </a:p>
        </p:txBody>
      </p:sp>
    </p:spTree>
    <p:extLst>
      <p:ext uri="{BB962C8B-B14F-4D97-AF65-F5344CB8AC3E}">
        <p14:creationId xmlns:p14="http://schemas.microsoft.com/office/powerpoint/2010/main" val="3079745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28135" y="2709334"/>
            <a:ext cx="10735732" cy="1646302"/>
          </a:xfrm>
        </p:spPr>
        <p:txBody>
          <a:bodyPr anchor="b">
            <a:noAutofit/>
          </a:bodyPr>
          <a:lstStyle>
            <a:lvl1pPr algn="ctr">
              <a:defRPr sz="5400" baseline="0">
                <a:solidFill>
                  <a:schemeClr val="tx1"/>
                </a:solidFill>
              </a:defRPr>
            </a:lvl1pPr>
          </a:lstStyle>
          <a:p>
            <a:r>
              <a:rPr lang="en-US" dirty="0"/>
              <a:t>Click to add title of your presentation</a:t>
            </a:r>
          </a:p>
        </p:txBody>
      </p:sp>
      <p:sp>
        <p:nvSpPr>
          <p:cNvPr id="3" name="Subtitle 2"/>
          <p:cNvSpPr>
            <a:spLocks noGrp="1"/>
          </p:cNvSpPr>
          <p:nvPr>
            <p:ph type="subTitle" idx="1" hasCustomPrompt="1"/>
          </p:nvPr>
        </p:nvSpPr>
        <p:spPr>
          <a:xfrm>
            <a:off x="728134" y="4355633"/>
            <a:ext cx="10735733" cy="1096899"/>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subtitle or presenter name(s)</a:t>
            </a:r>
          </a:p>
        </p:txBody>
      </p:sp>
      <p:sp>
        <p:nvSpPr>
          <p:cNvPr id="34" name="TextBox 33"/>
          <p:cNvSpPr txBox="1"/>
          <p:nvPr userDrawn="1"/>
        </p:nvSpPr>
        <p:spPr>
          <a:xfrm>
            <a:off x="4343400" y="6278915"/>
            <a:ext cx="7200900" cy="276999"/>
          </a:xfrm>
          <a:prstGeom prst="rect">
            <a:avLst/>
          </a:prstGeom>
          <a:noFill/>
        </p:spPr>
        <p:txBody>
          <a:bodyPr wrap="square" rtlCol="0">
            <a:spAutoFit/>
          </a:bodyPr>
          <a:lstStyle/>
          <a:p>
            <a:pPr algn="r"/>
            <a:r>
              <a:rPr lang="en-US" sz="1200" b="0" i="0" u="none" strike="noStrike" kern="1200" baseline="0" dirty="0">
                <a:solidFill>
                  <a:schemeClr val="tx1"/>
                </a:solidFill>
                <a:latin typeface="Arial" panose="020B0604020202020204" pitchFamily="34" charset="0"/>
                <a:ea typeface="+mn-ea"/>
                <a:cs typeface="Arial" panose="020B0604020202020204" pitchFamily="34" charset="0"/>
              </a:rPr>
              <a:t>MILWAUKEE | MADISON | GREEN BAY | APPLETON | EAU CLAIRE | WASHINGTON, D.C. </a:t>
            </a:r>
            <a:endParaRPr lang="en-US" sz="1200" b="0" dirty="0">
              <a:solidFill>
                <a:schemeClr val="tx1"/>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39D20AB7-BCCB-BD99-350D-DF9540A2D0E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134" y="6278915"/>
            <a:ext cx="2362200" cy="236220"/>
          </a:xfrm>
          <a:prstGeom prst="rect">
            <a:avLst/>
          </a:prstGeom>
        </p:spPr>
      </p:pic>
    </p:spTree>
    <p:extLst>
      <p:ext uri="{BB962C8B-B14F-4D97-AF65-F5344CB8AC3E}">
        <p14:creationId xmlns:p14="http://schemas.microsoft.com/office/powerpoint/2010/main" val="305356922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esenter List Thank You">
    <p:spTree>
      <p:nvGrpSpPr>
        <p:cNvPr id="1" name=""/>
        <p:cNvGrpSpPr/>
        <p:nvPr/>
      </p:nvGrpSpPr>
      <p:grpSpPr>
        <a:xfrm>
          <a:off x="0" y="0"/>
          <a:ext cx="0" cy="0"/>
          <a:chOff x="0" y="0"/>
          <a:chExt cx="0" cy="0"/>
        </a:xfrm>
      </p:grpSpPr>
      <p:sp>
        <p:nvSpPr>
          <p:cNvPr id="23" name="Text Placeholder 9"/>
          <p:cNvSpPr>
            <a:spLocks noGrp="1"/>
          </p:cNvSpPr>
          <p:nvPr>
            <p:ph type="body" sz="quarter" idx="13" hasCustomPrompt="1"/>
          </p:nvPr>
        </p:nvSpPr>
        <p:spPr>
          <a:xfrm>
            <a:off x="6833436" y="4740277"/>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3" name="Text Placeholder 2"/>
          <p:cNvSpPr>
            <a:spLocks noGrp="1"/>
          </p:cNvSpPr>
          <p:nvPr>
            <p:ph type="body" idx="1" hasCustomPrompt="1"/>
          </p:nvPr>
        </p:nvSpPr>
        <p:spPr>
          <a:xfrm>
            <a:off x="6833438" y="5254525"/>
            <a:ext cx="3686849" cy="742606"/>
          </a:xfrm>
        </p:spPr>
        <p:txBody>
          <a:bodyPr anchor="t">
            <a:normAutofit/>
          </a:bodyPr>
          <a:lstStyle>
            <a:lvl1pPr marL="0" indent="0" algn="l">
              <a:spcBef>
                <a:spcPts val="0"/>
              </a:spcBef>
              <a:buNone/>
              <a:defRPr sz="18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 </a:t>
            </a:r>
          </a:p>
        </p:txBody>
      </p:sp>
      <p:sp>
        <p:nvSpPr>
          <p:cNvPr id="8" name="Picture Placeholder 7"/>
          <p:cNvSpPr>
            <a:spLocks noGrp="1" noChangeAspect="1"/>
          </p:cNvSpPr>
          <p:nvPr>
            <p:ph type="pic" sz="quarter" idx="14"/>
          </p:nvPr>
        </p:nvSpPr>
        <p:spPr>
          <a:xfrm>
            <a:off x="5725290" y="4740277"/>
            <a:ext cx="1005483" cy="1256854"/>
          </a:xfrm>
        </p:spPr>
        <p:txBody>
          <a:bodyPr/>
          <a:lstStyle>
            <a:lvl1pPr marL="0" indent="0">
              <a:buNone/>
              <a:defRPr/>
            </a:lvl1pPr>
          </a:lstStyle>
          <a:p>
            <a:endParaRPr lang="en-US" dirty="0"/>
          </a:p>
        </p:txBody>
      </p:sp>
      <p:sp>
        <p:nvSpPr>
          <p:cNvPr id="31" name="Text Placeholder 9"/>
          <p:cNvSpPr>
            <a:spLocks noGrp="1"/>
          </p:cNvSpPr>
          <p:nvPr>
            <p:ph type="body" sz="quarter" idx="15" hasCustomPrompt="1"/>
          </p:nvPr>
        </p:nvSpPr>
        <p:spPr>
          <a:xfrm>
            <a:off x="1785480" y="3223310"/>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32" name="Text Placeholder 2"/>
          <p:cNvSpPr>
            <a:spLocks noGrp="1"/>
          </p:cNvSpPr>
          <p:nvPr>
            <p:ph type="body" idx="16" hasCustomPrompt="1"/>
          </p:nvPr>
        </p:nvSpPr>
        <p:spPr>
          <a:xfrm>
            <a:off x="1785482" y="3737558"/>
            <a:ext cx="3686849" cy="742606"/>
          </a:xfrm>
        </p:spPr>
        <p:txBody>
          <a:bodyPr anchor="t">
            <a:normAutofit/>
          </a:bodyPr>
          <a:lstStyle>
            <a:lvl1pPr marL="0" indent="0" algn="l">
              <a:spcBef>
                <a:spcPts val="0"/>
              </a:spcBef>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a:t>
            </a:r>
          </a:p>
        </p:txBody>
      </p:sp>
      <p:sp>
        <p:nvSpPr>
          <p:cNvPr id="33" name="Picture Placeholder 7"/>
          <p:cNvSpPr>
            <a:spLocks noGrp="1" noChangeAspect="1"/>
          </p:cNvSpPr>
          <p:nvPr>
            <p:ph type="pic" sz="quarter" idx="17"/>
          </p:nvPr>
        </p:nvSpPr>
        <p:spPr>
          <a:xfrm>
            <a:off x="677334" y="3223310"/>
            <a:ext cx="1005483" cy="1256854"/>
          </a:xfrm>
        </p:spPr>
        <p:txBody>
          <a:bodyPr/>
          <a:lstStyle>
            <a:lvl1pPr marL="0" indent="0">
              <a:buNone/>
              <a:defRPr/>
            </a:lvl1pPr>
          </a:lstStyle>
          <a:p>
            <a:endParaRPr lang="en-US" dirty="0"/>
          </a:p>
        </p:txBody>
      </p:sp>
      <p:sp>
        <p:nvSpPr>
          <p:cNvPr id="37" name="Text Placeholder 9"/>
          <p:cNvSpPr>
            <a:spLocks noGrp="1"/>
          </p:cNvSpPr>
          <p:nvPr>
            <p:ph type="body" sz="quarter" idx="21" hasCustomPrompt="1"/>
          </p:nvPr>
        </p:nvSpPr>
        <p:spPr>
          <a:xfrm>
            <a:off x="6833437" y="3223310"/>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38" name="Text Placeholder 2"/>
          <p:cNvSpPr>
            <a:spLocks noGrp="1"/>
          </p:cNvSpPr>
          <p:nvPr>
            <p:ph type="body" idx="22" hasCustomPrompt="1"/>
          </p:nvPr>
        </p:nvSpPr>
        <p:spPr>
          <a:xfrm>
            <a:off x="6833439" y="3737558"/>
            <a:ext cx="3686849" cy="742606"/>
          </a:xfrm>
        </p:spPr>
        <p:txBody>
          <a:bodyPr anchor="t">
            <a:normAutofit/>
          </a:bodyPr>
          <a:lstStyle>
            <a:lvl1pPr marL="0" indent="0" algn="l">
              <a:spcBef>
                <a:spcPts val="0"/>
              </a:spcBef>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a:t>
            </a:r>
          </a:p>
        </p:txBody>
      </p:sp>
      <p:sp>
        <p:nvSpPr>
          <p:cNvPr id="39" name="Picture Placeholder 7"/>
          <p:cNvSpPr>
            <a:spLocks noGrp="1" noChangeAspect="1"/>
          </p:cNvSpPr>
          <p:nvPr>
            <p:ph type="pic" sz="quarter" idx="23"/>
          </p:nvPr>
        </p:nvSpPr>
        <p:spPr>
          <a:xfrm>
            <a:off x="5725291" y="3223310"/>
            <a:ext cx="1005483" cy="1256854"/>
          </a:xfrm>
        </p:spPr>
        <p:txBody>
          <a:bodyPr/>
          <a:lstStyle>
            <a:lvl1pPr marL="0" indent="0">
              <a:buNone/>
              <a:defRPr/>
            </a:lvl1pPr>
          </a:lstStyle>
          <a:p>
            <a:endParaRPr lang="en-US" dirty="0"/>
          </a:p>
        </p:txBody>
      </p:sp>
      <p:sp>
        <p:nvSpPr>
          <p:cNvPr id="20" name="Text Placeholder 9"/>
          <p:cNvSpPr>
            <a:spLocks noGrp="1"/>
          </p:cNvSpPr>
          <p:nvPr>
            <p:ph type="body" sz="quarter" idx="24" hasCustomPrompt="1"/>
          </p:nvPr>
        </p:nvSpPr>
        <p:spPr>
          <a:xfrm>
            <a:off x="1785480" y="4740277"/>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21" name="Text Placeholder 2"/>
          <p:cNvSpPr>
            <a:spLocks noGrp="1"/>
          </p:cNvSpPr>
          <p:nvPr>
            <p:ph type="body" idx="25" hasCustomPrompt="1"/>
          </p:nvPr>
        </p:nvSpPr>
        <p:spPr>
          <a:xfrm>
            <a:off x="1785482" y="5254525"/>
            <a:ext cx="3686849" cy="742606"/>
          </a:xfrm>
        </p:spPr>
        <p:txBody>
          <a:bodyPr anchor="t">
            <a:normAutofit/>
          </a:bodyPr>
          <a:lstStyle>
            <a:lvl1pPr marL="0" indent="0" algn="l">
              <a:spcBef>
                <a:spcPts val="0"/>
              </a:spcBef>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a:t>
            </a:r>
          </a:p>
        </p:txBody>
      </p:sp>
      <p:sp>
        <p:nvSpPr>
          <p:cNvPr id="22" name="Picture Placeholder 7"/>
          <p:cNvSpPr>
            <a:spLocks noGrp="1" noChangeAspect="1"/>
          </p:cNvSpPr>
          <p:nvPr>
            <p:ph type="pic" sz="quarter" idx="26"/>
          </p:nvPr>
        </p:nvSpPr>
        <p:spPr>
          <a:xfrm>
            <a:off x="677334" y="4740277"/>
            <a:ext cx="1005483" cy="1256854"/>
          </a:xfrm>
        </p:spPr>
        <p:txBody>
          <a:bodyPr/>
          <a:lstStyle>
            <a:lvl1pPr marL="0" indent="0">
              <a:buNone/>
              <a:defRPr/>
            </a:lvl1pPr>
          </a:lstStyle>
          <a:p>
            <a:endParaRPr lang="en-US" dirty="0"/>
          </a:p>
        </p:txBody>
      </p:sp>
      <p:sp>
        <p:nvSpPr>
          <p:cNvPr id="2" name="TextBox 1"/>
          <p:cNvSpPr txBox="1"/>
          <p:nvPr userDrawn="1"/>
        </p:nvSpPr>
        <p:spPr>
          <a:xfrm>
            <a:off x="575734" y="6234768"/>
            <a:ext cx="10079566" cy="4154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1" u="none" strike="noStrike" cap="none" normalizeH="0" baseline="0" dirty="0">
                <a:ln>
                  <a:noFill/>
                </a:ln>
                <a:solidFill>
                  <a:srgbClr val="002D62"/>
                </a:solidFill>
                <a:effectLst/>
                <a:latin typeface="Arial" pitchFamily="34" charset="0"/>
                <a:cs typeface="Arial" pitchFamily="34" charset="0"/>
              </a:rPr>
              <a:t>This presentation is intended to provide information on legal issues and should not be construed as legal advice. In addition, attendance at a Godfrey &amp; Kahn, S.C. presentation does not create an attorney-client relationship. Please consult the speaker if you have any questions concerning the information discussed during this presentation.</a:t>
            </a:r>
            <a:endParaRPr kumimoji="0" lang="en-US" sz="1000" b="0" i="1" u="none" strike="noStrike" cap="none" normalizeH="0" baseline="0" dirty="0">
              <a:ln>
                <a:noFill/>
              </a:ln>
              <a:solidFill>
                <a:schemeClr val="tx1"/>
              </a:solidFill>
              <a:effectLst/>
              <a:latin typeface="Arial" pitchFamily="34" charset="0"/>
              <a:cs typeface="Arial" pitchFamily="34" charset="0"/>
            </a:endParaRPr>
          </a:p>
        </p:txBody>
      </p:sp>
      <p:pic>
        <p:nvPicPr>
          <p:cNvPr id="46" name="Picture 45"/>
          <p:cNvPicPr>
            <a:picLocks noChangeAspect="1"/>
          </p:cNvPicPr>
          <p:nvPr userDrawn="1"/>
        </p:nvPicPr>
        <p:blipFill rotWithShape="1">
          <a:blip r:embed="rId2">
            <a:extLst>
              <a:ext uri="{28A0092B-C50C-407E-A947-70E740481C1C}">
                <a14:useLocalDpi xmlns:a14="http://schemas.microsoft.com/office/drawing/2010/main" val="0"/>
              </a:ext>
            </a:extLst>
          </a:blip>
          <a:srcRect l="43885" t="17656" b="18666"/>
          <a:stretch/>
        </p:blipFill>
        <p:spPr>
          <a:xfrm>
            <a:off x="10871200" y="-12700"/>
            <a:ext cx="1320800" cy="6870700"/>
          </a:xfrm>
          <a:prstGeom prst="rect">
            <a:avLst/>
          </a:prstGeom>
        </p:spPr>
      </p:pic>
      <p:pic>
        <p:nvPicPr>
          <p:cNvPr id="48" name="Picture 47"/>
          <p:cNvPicPr>
            <a:picLocks noChangeAspect="1"/>
          </p:cNvPicPr>
          <p:nvPr userDrawn="1"/>
        </p:nvPicPr>
        <p:blipFill rotWithShape="1">
          <a:blip r:embed="rId2">
            <a:extLst>
              <a:ext uri="{28A0092B-C50C-407E-A947-70E740481C1C}">
                <a14:useLocalDpi xmlns:a14="http://schemas.microsoft.com/office/drawing/2010/main" val="0"/>
              </a:ext>
            </a:extLst>
          </a:blip>
          <a:srcRect l="42241" t="46141" r="46310" b="18431"/>
          <a:stretch/>
        </p:blipFill>
        <p:spPr>
          <a:xfrm>
            <a:off x="-17546" y="0"/>
            <a:ext cx="246145" cy="3822700"/>
          </a:xfrm>
          <a:prstGeom prst="rect">
            <a:avLst/>
          </a:prstGeom>
        </p:spPr>
      </p:pic>
      <p:sp>
        <p:nvSpPr>
          <p:cNvPr id="51" name="Text Placeholder 9"/>
          <p:cNvSpPr>
            <a:spLocks noGrp="1"/>
          </p:cNvSpPr>
          <p:nvPr>
            <p:ph type="body" sz="quarter" idx="27" hasCustomPrompt="1"/>
          </p:nvPr>
        </p:nvSpPr>
        <p:spPr>
          <a:xfrm>
            <a:off x="1785480" y="1697072"/>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52" name="Text Placeholder 2"/>
          <p:cNvSpPr>
            <a:spLocks noGrp="1"/>
          </p:cNvSpPr>
          <p:nvPr>
            <p:ph type="body" idx="28" hasCustomPrompt="1"/>
          </p:nvPr>
        </p:nvSpPr>
        <p:spPr>
          <a:xfrm>
            <a:off x="1785482" y="2211320"/>
            <a:ext cx="3686849" cy="742606"/>
          </a:xfrm>
        </p:spPr>
        <p:txBody>
          <a:bodyPr anchor="t">
            <a:normAutofit/>
          </a:bodyPr>
          <a:lstStyle>
            <a:lvl1pPr marL="0" indent="0" algn="l">
              <a:spcBef>
                <a:spcPts val="0"/>
              </a:spcBef>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a:t>
            </a:r>
          </a:p>
        </p:txBody>
      </p:sp>
      <p:sp>
        <p:nvSpPr>
          <p:cNvPr id="53" name="Picture Placeholder 7"/>
          <p:cNvSpPr>
            <a:spLocks noGrp="1" noChangeAspect="1"/>
          </p:cNvSpPr>
          <p:nvPr>
            <p:ph type="pic" sz="quarter" idx="29"/>
          </p:nvPr>
        </p:nvSpPr>
        <p:spPr>
          <a:xfrm>
            <a:off x="677334" y="1697072"/>
            <a:ext cx="1005483" cy="1256854"/>
          </a:xfrm>
        </p:spPr>
        <p:txBody>
          <a:bodyPr/>
          <a:lstStyle>
            <a:lvl1pPr marL="0" indent="0">
              <a:buNone/>
              <a:defRPr/>
            </a:lvl1pPr>
          </a:lstStyle>
          <a:p>
            <a:endParaRPr lang="en-US" dirty="0"/>
          </a:p>
        </p:txBody>
      </p:sp>
      <p:sp>
        <p:nvSpPr>
          <p:cNvPr id="54" name="Text Placeholder 9"/>
          <p:cNvSpPr>
            <a:spLocks noGrp="1"/>
          </p:cNvSpPr>
          <p:nvPr>
            <p:ph type="body" sz="quarter" idx="30" hasCustomPrompt="1"/>
          </p:nvPr>
        </p:nvSpPr>
        <p:spPr>
          <a:xfrm>
            <a:off x="6833437" y="1697072"/>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55" name="Text Placeholder 2"/>
          <p:cNvSpPr>
            <a:spLocks noGrp="1"/>
          </p:cNvSpPr>
          <p:nvPr>
            <p:ph type="body" idx="31" hasCustomPrompt="1"/>
          </p:nvPr>
        </p:nvSpPr>
        <p:spPr>
          <a:xfrm>
            <a:off x="6833439" y="2211320"/>
            <a:ext cx="3686849" cy="742606"/>
          </a:xfrm>
        </p:spPr>
        <p:txBody>
          <a:bodyPr anchor="t">
            <a:normAutofit/>
          </a:bodyPr>
          <a:lstStyle>
            <a:lvl1pPr marL="0" indent="0" algn="l">
              <a:spcBef>
                <a:spcPts val="0"/>
              </a:spcBef>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a:t>
            </a:r>
          </a:p>
        </p:txBody>
      </p:sp>
      <p:sp>
        <p:nvSpPr>
          <p:cNvPr id="56" name="Picture Placeholder 7"/>
          <p:cNvSpPr>
            <a:spLocks noGrp="1" noChangeAspect="1"/>
          </p:cNvSpPr>
          <p:nvPr>
            <p:ph type="pic" sz="quarter" idx="32"/>
          </p:nvPr>
        </p:nvSpPr>
        <p:spPr>
          <a:xfrm>
            <a:off x="5725291" y="1697072"/>
            <a:ext cx="1005483" cy="1256854"/>
          </a:xfrm>
        </p:spPr>
        <p:txBody>
          <a:bodyPr/>
          <a:lstStyle>
            <a:lvl1pPr marL="0" indent="0">
              <a:buNone/>
              <a:defRPr/>
            </a:lvl1pPr>
          </a:lstStyle>
          <a:p>
            <a:endParaRPr lang="en-US" dirty="0"/>
          </a:p>
        </p:txBody>
      </p:sp>
      <p:sp>
        <p:nvSpPr>
          <p:cNvPr id="12" name="TextBox 11"/>
          <p:cNvSpPr txBox="1"/>
          <p:nvPr userDrawn="1"/>
        </p:nvSpPr>
        <p:spPr>
          <a:xfrm rot="16200000">
            <a:off x="8794832" y="3528778"/>
            <a:ext cx="5473534" cy="769441"/>
          </a:xfrm>
          <a:prstGeom prst="rect">
            <a:avLst/>
          </a:prstGeom>
          <a:noFill/>
        </p:spPr>
        <p:txBody>
          <a:bodyPr wrap="square" rtlCol="0">
            <a:spAutoFit/>
          </a:bodyPr>
          <a:lstStyle/>
          <a:p>
            <a:r>
              <a:rPr lang="en-US" sz="4400" b="1" dirty="0">
                <a:solidFill>
                  <a:schemeClr val="bg1"/>
                </a:solidFill>
              </a:rPr>
              <a:t>THANK YOU</a:t>
            </a:r>
          </a:p>
        </p:txBody>
      </p:sp>
      <p:sp>
        <p:nvSpPr>
          <p:cNvPr id="28" name="TextBox 27"/>
          <p:cNvSpPr txBox="1"/>
          <p:nvPr userDrawn="1"/>
        </p:nvSpPr>
        <p:spPr>
          <a:xfrm>
            <a:off x="593444" y="953836"/>
            <a:ext cx="7074094" cy="276999"/>
          </a:xfrm>
          <a:prstGeom prst="rect">
            <a:avLst/>
          </a:prstGeom>
          <a:noFill/>
        </p:spPr>
        <p:txBody>
          <a:bodyPr wrap="square" rtlCol="0">
            <a:spAutoFit/>
          </a:bodyPr>
          <a:lstStyle/>
          <a:p>
            <a:pPr algn="l"/>
            <a:r>
              <a:rPr lang="en-US" sz="1200" b="0" i="0" u="none" strike="noStrike" kern="1200" baseline="0" dirty="0">
                <a:solidFill>
                  <a:schemeClr val="tx1"/>
                </a:solidFill>
                <a:latin typeface="+mn-lt"/>
                <a:ea typeface="+mn-ea"/>
                <a:cs typeface="+mn-cs"/>
              </a:rPr>
              <a:t>MILWAUKEE | MADISON | GREEN BAY | APPLETON | EAU CLAIRE | WASHINGTON, D.C. </a:t>
            </a:r>
            <a:endParaRPr lang="en-US" sz="1200" b="0" dirty="0"/>
          </a:p>
        </p:txBody>
      </p:sp>
      <p:pic>
        <p:nvPicPr>
          <p:cNvPr id="5" name="Picture 4" descr="A blue and white text on a black background&#10;&#10;Description automatically generated">
            <a:extLst>
              <a:ext uri="{FF2B5EF4-FFF2-40B4-BE49-F238E27FC236}">
                <a16:creationId xmlns:a16="http://schemas.microsoft.com/office/drawing/2014/main" id="{335616FF-4367-60A7-9005-04A83F65FBE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7886" y="503500"/>
            <a:ext cx="3200400" cy="488061"/>
          </a:xfrm>
          <a:prstGeom prst="rect">
            <a:avLst/>
          </a:prstGeom>
        </p:spPr>
      </p:pic>
    </p:spTree>
    <p:extLst>
      <p:ext uri="{BB962C8B-B14F-4D97-AF65-F5344CB8AC3E}">
        <p14:creationId xmlns:p14="http://schemas.microsoft.com/office/powerpoint/2010/main" val="1967293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609600"/>
            <a:ext cx="8606366" cy="1320800"/>
          </a:xfrm>
        </p:spPr>
        <p:txBody>
          <a:bodyPr/>
          <a:lstStyle>
            <a:lvl1pPr>
              <a:defRPr/>
            </a:lvl1pPr>
          </a:lstStyle>
          <a:p>
            <a:r>
              <a:rPr lang="en-US" dirty="0"/>
              <a:t>Click to edit page title</a:t>
            </a:r>
          </a:p>
        </p:txBody>
      </p:sp>
      <p:sp>
        <p:nvSpPr>
          <p:cNvPr id="3" name="Content Placeholder 2"/>
          <p:cNvSpPr>
            <a:spLocks noGrp="1"/>
          </p:cNvSpPr>
          <p:nvPr>
            <p:ph idx="1"/>
          </p:nvPr>
        </p:nvSpPr>
        <p:spPr>
          <a:xfrm>
            <a:off x="677334" y="2160589"/>
            <a:ext cx="8606366" cy="4215497"/>
          </a:xfrm>
        </p:spPr>
        <p:txBody>
          <a:bodyPr/>
          <a:lstStyle>
            <a:lvl2pPr>
              <a:defRPr sz="20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t="17656" b="18666"/>
          <a:stretch/>
        </p:blipFill>
        <p:spPr>
          <a:xfrm>
            <a:off x="9838265" y="-12700"/>
            <a:ext cx="2353735" cy="6870700"/>
          </a:xfrm>
          <a:prstGeom prst="rect">
            <a:avLst/>
          </a:prstGeom>
        </p:spPr>
      </p:pic>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l="42241" t="46141" r="46310" b="18431"/>
          <a:stretch/>
        </p:blipFill>
        <p:spPr>
          <a:xfrm>
            <a:off x="-17546" y="0"/>
            <a:ext cx="246145" cy="3822700"/>
          </a:xfrm>
          <a:prstGeom prst="rect">
            <a:avLst/>
          </a:prstGeom>
        </p:spPr>
      </p:pic>
      <p:sp>
        <p:nvSpPr>
          <p:cNvPr id="9" name="Footer Placeholder 4"/>
          <p:cNvSpPr>
            <a:spLocks noGrp="1"/>
          </p:cNvSpPr>
          <p:nvPr>
            <p:ph type="ftr" sz="quarter" idx="3"/>
          </p:nvPr>
        </p:nvSpPr>
        <p:spPr>
          <a:xfrm>
            <a:off x="677334" y="6436780"/>
            <a:ext cx="7374466" cy="365125"/>
          </a:xfrm>
          <a:prstGeom prst="rect">
            <a:avLst/>
          </a:prstGeom>
        </p:spPr>
        <p:txBody>
          <a:bodyPr vert="horz" lIns="91440" tIns="45720" rIns="91440" bIns="45720" rtlCol="0" anchor="ctr"/>
          <a:lstStyle>
            <a:lvl1pPr algn="l">
              <a:defRPr sz="900">
                <a:solidFill>
                  <a:schemeClr val="tx1"/>
                </a:solidFill>
                <a:latin typeface="Arial" panose="020B0604020202020204" pitchFamily="34" charset="0"/>
                <a:cs typeface="Arial" panose="020B0604020202020204" pitchFamily="34" charset="0"/>
              </a:defRPr>
            </a:lvl1pPr>
          </a:lstStyle>
          <a:p>
            <a:endParaRPr lang="en-US" dirty="0"/>
          </a:p>
        </p:txBody>
      </p:sp>
      <p:sp>
        <p:nvSpPr>
          <p:cNvPr id="10" name="Slide Number Placeholder 5"/>
          <p:cNvSpPr>
            <a:spLocks noGrp="1"/>
          </p:cNvSpPr>
          <p:nvPr>
            <p:ph type="sldNum" sz="quarter" idx="4"/>
          </p:nvPr>
        </p:nvSpPr>
        <p:spPr>
          <a:xfrm>
            <a:off x="8603363" y="6436780"/>
            <a:ext cx="683339" cy="365125"/>
          </a:xfrm>
          <a:prstGeom prst="rect">
            <a:avLst/>
          </a:prstGeom>
        </p:spPr>
        <p:txBody>
          <a:bodyPr vert="horz" lIns="91440" tIns="45720" rIns="91440" bIns="45720" rtlCol="0" anchor="ctr"/>
          <a:lstStyle>
            <a:lvl1pPr algn="r">
              <a:defRPr sz="900">
                <a:solidFill>
                  <a:schemeClr val="tx1"/>
                </a:solidFill>
                <a:latin typeface="Arial" panose="020B0604020202020204" pitchFamily="34" charset="0"/>
                <a:cs typeface="Arial" panose="020B0604020202020204" pitchFamily="34" charset="0"/>
              </a:defRPr>
            </a:lvl1pPr>
          </a:lstStyle>
          <a:p>
            <a:fld id="{D57F1E4F-1CFF-5643-939E-217C01CDF565}" type="slidenum">
              <a:rPr lang="en-US" smtClean="0"/>
              <a:pPr/>
              <a:t>‹#›</a:t>
            </a:fld>
            <a:endParaRPr lang="en-US" dirty="0"/>
          </a:p>
        </p:txBody>
      </p:sp>
      <p:pic>
        <p:nvPicPr>
          <p:cNvPr id="4" name="Picture 3">
            <a:extLst>
              <a:ext uri="{FF2B5EF4-FFF2-40B4-BE49-F238E27FC236}">
                <a16:creationId xmlns:a16="http://schemas.microsoft.com/office/drawing/2014/main" id="{B38EFA75-6A42-11E9-A15B-88BF45C0605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2373" y="6505181"/>
            <a:ext cx="1925518" cy="192552"/>
          </a:xfrm>
          <a:prstGeom prst="rect">
            <a:avLst/>
          </a:prstGeom>
        </p:spPr>
      </p:pic>
    </p:spTree>
    <p:extLst>
      <p:ext uri="{BB962C8B-B14F-4D97-AF65-F5344CB8AC3E}">
        <p14:creationId xmlns:p14="http://schemas.microsoft.com/office/powerpoint/2010/main" val="354344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Column No Header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page title</a:t>
            </a:r>
          </a:p>
        </p:txBody>
      </p:sp>
      <p:sp>
        <p:nvSpPr>
          <p:cNvPr id="3" name="Content Placeholder 2"/>
          <p:cNvSpPr>
            <a:spLocks noGrp="1"/>
          </p:cNvSpPr>
          <p:nvPr>
            <p:ph sz="half" idx="1"/>
          </p:nvPr>
        </p:nvSpPr>
        <p:spPr>
          <a:xfrm>
            <a:off x="677334" y="2160588"/>
            <a:ext cx="4184035" cy="427619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427619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17656" b="18666"/>
          <a:stretch/>
        </p:blipFill>
        <p:spPr>
          <a:xfrm>
            <a:off x="9838265" y="-12700"/>
            <a:ext cx="2353735" cy="6870700"/>
          </a:xfrm>
          <a:prstGeom prst="rect">
            <a:avLst/>
          </a:prstGeom>
        </p:spPr>
      </p:pic>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42241" t="46141" r="46310" b="18431"/>
          <a:stretch/>
        </p:blipFill>
        <p:spPr>
          <a:xfrm>
            <a:off x="-17546" y="0"/>
            <a:ext cx="246145" cy="3822700"/>
          </a:xfrm>
          <a:prstGeom prst="rect">
            <a:avLst/>
          </a:prstGeom>
        </p:spPr>
      </p:pic>
      <p:pic>
        <p:nvPicPr>
          <p:cNvPr id="5" name="Picture 4">
            <a:extLst>
              <a:ext uri="{FF2B5EF4-FFF2-40B4-BE49-F238E27FC236}">
                <a16:creationId xmlns:a16="http://schemas.microsoft.com/office/drawing/2014/main" id="{286F6E51-BDCA-55DA-0C9B-3746B7A11FA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2373" y="6505181"/>
            <a:ext cx="1925518" cy="192552"/>
          </a:xfrm>
          <a:prstGeom prst="rect">
            <a:avLst/>
          </a:prstGeom>
        </p:spPr>
      </p:pic>
    </p:spTree>
    <p:extLst>
      <p:ext uri="{BB962C8B-B14F-4D97-AF65-F5344CB8AC3E}">
        <p14:creationId xmlns:p14="http://schemas.microsoft.com/office/powerpoint/2010/main" val="337699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Two-Column With Header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page title</a:t>
            </a:r>
          </a:p>
        </p:txBody>
      </p:sp>
      <p:sp>
        <p:nvSpPr>
          <p:cNvPr id="3" name="Text Placeholder 2"/>
          <p:cNvSpPr>
            <a:spLocks noGrp="1"/>
          </p:cNvSpPr>
          <p:nvPr>
            <p:ph type="body" idx="1" hasCustomPrompt="1"/>
          </p:nvPr>
        </p:nvSpPr>
        <p:spPr>
          <a:xfrm>
            <a:off x="675745" y="2160983"/>
            <a:ext cx="418562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section header</a:t>
            </a:r>
          </a:p>
        </p:txBody>
      </p:sp>
      <p:sp>
        <p:nvSpPr>
          <p:cNvPr id="4" name="Content Placeholder 3"/>
          <p:cNvSpPr>
            <a:spLocks noGrp="1"/>
          </p:cNvSpPr>
          <p:nvPr>
            <p:ph sz="half" idx="2" hasCustomPrompt="1"/>
          </p:nvPr>
        </p:nvSpPr>
        <p:spPr>
          <a:xfrm>
            <a:off x="675745" y="2737245"/>
            <a:ext cx="4185623" cy="3699535"/>
          </a:xfrm>
        </p:spPr>
        <p:txBody>
          <a:bodyPr>
            <a:normAutofit/>
          </a:bodyPr>
          <a:lstStyle>
            <a:lvl1pP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5088383" y="2160983"/>
            <a:ext cx="4185618"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section header</a:t>
            </a:r>
          </a:p>
        </p:txBody>
      </p:sp>
      <p:sp>
        <p:nvSpPr>
          <p:cNvPr id="6" name="Content Placeholder 5"/>
          <p:cNvSpPr>
            <a:spLocks noGrp="1"/>
          </p:cNvSpPr>
          <p:nvPr>
            <p:ph sz="quarter" idx="4" hasCustomPrompt="1"/>
          </p:nvPr>
        </p:nvSpPr>
        <p:spPr>
          <a:xfrm>
            <a:off x="5088384" y="2737245"/>
            <a:ext cx="4185617" cy="3699535"/>
          </a:xfrm>
        </p:spPr>
        <p:txBody>
          <a:bodyPr>
            <a:normAutofit/>
          </a:bodyPr>
          <a:lstStyle>
            <a:lvl1pP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t="17656" b="18666"/>
          <a:stretch/>
        </p:blipFill>
        <p:spPr>
          <a:xfrm>
            <a:off x="9838265" y="-12700"/>
            <a:ext cx="2353735" cy="6870700"/>
          </a:xfrm>
          <a:prstGeom prst="rect">
            <a:avLst/>
          </a:prstGeom>
        </p:spPr>
      </p:pic>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l="42241" t="46141" r="46310" b="18431"/>
          <a:stretch/>
        </p:blipFill>
        <p:spPr>
          <a:xfrm>
            <a:off x="-17546" y="0"/>
            <a:ext cx="246145" cy="3822700"/>
          </a:xfrm>
          <a:prstGeom prst="rect">
            <a:avLst/>
          </a:prstGeom>
        </p:spPr>
      </p:pic>
      <p:pic>
        <p:nvPicPr>
          <p:cNvPr id="7" name="Picture 6">
            <a:extLst>
              <a:ext uri="{FF2B5EF4-FFF2-40B4-BE49-F238E27FC236}">
                <a16:creationId xmlns:a16="http://schemas.microsoft.com/office/drawing/2014/main" id="{ADF60EB8-061E-143A-140C-B6106CC3F3F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2373" y="6505181"/>
            <a:ext cx="1925518" cy="192552"/>
          </a:xfrm>
          <a:prstGeom prst="rect">
            <a:avLst/>
          </a:prstGeom>
        </p:spPr>
      </p:pic>
    </p:spTree>
    <p:extLst>
      <p:ext uri="{BB962C8B-B14F-4D97-AF65-F5344CB8AC3E}">
        <p14:creationId xmlns:p14="http://schemas.microsoft.com/office/powerpoint/2010/main" val="2633385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Acc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5" y="2700867"/>
            <a:ext cx="8596668" cy="1826581"/>
          </a:xfrm>
        </p:spPr>
        <p:txBody>
          <a:bodyPr anchor="b"/>
          <a:lstStyle>
            <a:lvl1pPr algn="l">
              <a:defRPr sz="4000" b="0" cap="none">
                <a:solidFill>
                  <a:schemeClr val="tx1"/>
                </a:solidFill>
              </a:defRPr>
            </a:lvl1pPr>
          </a:lstStyle>
          <a:p>
            <a:r>
              <a:rPr lang="en-US" dirty="0"/>
              <a:t>Click to edit section title</a:t>
            </a:r>
          </a:p>
        </p:txBody>
      </p:sp>
      <p:sp>
        <p:nvSpPr>
          <p:cNvPr id="3" name="Text Placeholder 2"/>
          <p:cNvSpPr>
            <a:spLocks noGrp="1"/>
          </p:cNvSpPr>
          <p:nvPr>
            <p:ph type="body" idx="1" hasCustomPrompt="1"/>
          </p:nvPr>
        </p:nvSpPr>
        <p:spPr>
          <a:xfrm>
            <a:off x="677335" y="4527448"/>
            <a:ext cx="8596668" cy="860400"/>
          </a:xfrm>
        </p:spPr>
        <p:txBody>
          <a:bodyPr anchor="t"/>
          <a:lstStyle>
            <a:lvl1pPr marL="0" indent="0" algn="l">
              <a:buNone/>
              <a:defRPr sz="2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subtitle or section speaker</a:t>
            </a:r>
          </a:p>
        </p:txBody>
      </p:sp>
    </p:spTree>
    <p:extLst>
      <p:ext uri="{BB962C8B-B14F-4D97-AF65-F5344CB8AC3E}">
        <p14:creationId xmlns:p14="http://schemas.microsoft.com/office/powerpoint/2010/main" val="3492165154"/>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4" y="4800600"/>
            <a:ext cx="8596667" cy="566738"/>
          </a:xfrm>
        </p:spPr>
        <p:txBody>
          <a:bodyPr anchor="b">
            <a:normAutofit/>
          </a:bodyPr>
          <a:lstStyle>
            <a:lvl1pPr algn="l">
              <a:defRPr sz="2400" b="0" baseline="0"/>
            </a:lvl1pPr>
          </a:lstStyle>
          <a:p>
            <a:r>
              <a:rPr lang="en-US" dirty="0"/>
              <a:t>Click to edit text</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hasCustomPrompt="1"/>
          </p:nvPr>
        </p:nvSpPr>
        <p:spPr>
          <a:xfrm>
            <a:off x="677334" y="5367338"/>
            <a:ext cx="8596667" cy="90989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sub-text for this section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17656" b="18666"/>
          <a:stretch/>
        </p:blipFill>
        <p:spPr>
          <a:xfrm>
            <a:off x="9838265" y="-12700"/>
            <a:ext cx="2353735" cy="6870700"/>
          </a:xfrm>
          <a:prstGeom prst="rect">
            <a:avLst/>
          </a:prstGeom>
        </p:spPr>
      </p:pic>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42241" t="46141" r="46310" b="18431"/>
          <a:stretch/>
        </p:blipFill>
        <p:spPr>
          <a:xfrm>
            <a:off x="-17546" y="0"/>
            <a:ext cx="246145" cy="3822700"/>
          </a:xfrm>
          <a:prstGeom prst="rect">
            <a:avLst/>
          </a:prstGeom>
        </p:spPr>
      </p:pic>
      <p:pic>
        <p:nvPicPr>
          <p:cNvPr id="5" name="Picture 4">
            <a:extLst>
              <a:ext uri="{FF2B5EF4-FFF2-40B4-BE49-F238E27FC236}">
                <a16:creationId xmlns:a16="http://schemas.microsoft.com/office/drawing/2014/main" id="{ACD0417B-0C80-6C3B-8DB6-02DC267C08A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2373" y="6505181"/>
            <a:ext cx="1925518" cy="192552"/>
          </a:xfrm>
          <a:prstGeom prst="rect">
            <a:avLst/>
          </a:prstGeom>
        </p:spPr>
      </p:pic>
    </p:spTree>
    <p:extLst>
      <p:ext uri="{BB962C8B-B14F-4D97-AF65-F5344CB8AC3E}">
        <p14:creationId xmlns:p14="http://schemas.microsoft.com/office/powerpoint/2010/main" val="785252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Quote Fea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1334" y="609600"/>
            <a:ext cx="8094134" cy="3022600"/>
          </a:xfrm>
        </p:spPr>
        <p:txBody>
          <a:bodyPr anchor="ctr">
            <a:normAutofit/>
          </a:bodyPr>
          <a:lstStyle>
            <a:lvl1pPr algn="l">
              <a:defRPr sz="4400" b="0" cap="none" baseline="0"/>
            </a:lvl1pPr>
          </a:lstStyle>
          <a:p>
            <a:r>
              <a:rPr lang="en-US" dirty="0"/>
              <a:t>Click to add quoted text</a:t>
            </a:r>
          </a:p>
        </p:txBody>
      </p:sp>
      <p:sp>
        <p:nvSpPr>
          <p:cNvPr id="23" name="Text Placeholder 9"/>
          <p:cNvSpPr>
            <a:spLocks noGrp="1"/>
          </p:cNvSpPr>
          <p:nvPr>
            <p:ph type="body" sz="quarter" idx="13" hasCustomPrompt="1"/>
          </p:nvPr>
        </p:nvSpPr>
        <p:spPr>
          <a:xfrm>
            <a:off x="1366139" y="3632200"/>
            <a:ext cx="7224524" cy="381000"/>
          </a:xfrm>
        </p:spPr>
        <p:txBody>
          <a:bodyPr anchor="ctr">
            <a:noAutofit/>
          </a:bodyPr>
          <a:lstStyle>
            <a:lvl1pPr marL="0" indent="0">
              <a:buFontTx/>
              <a:buNone/>
              <a:defRPr sz="16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subtitle or quoted person(s)</a:t>
            </a:r>
          </a:p>
        </p:txBody>
      </p:sp>
      <p:sp>
        <p:nvSpPr>
          <p:cNvPr id="3" name="Text Placeholder 2"/>
          <p:cNvSpPr>
            <a:spLocks noGrp="1"/>
          </p:cNvSpPr>
          <p:nvPr>
            <p:ph type="body" idx="1" hasCustomPrompt="1"/>
          </p:nvPr>
        </p:nvSpPr>
        <p:spPr>
          <a:xfrm>
            <a:off x="677335" y="4470399"/>
            <a:ext cx="8596668" cy="1880973"/>
          </a:xfrm>
        </p:spPr>
        <p:txBody>
          <a:bodyPr anchor="ctr">
            <a:normAutofit/>
          </a:bodyPr>
          <a:lstStyle>
            <a:lvl1pPr marL="0" indent="0" algn="l">
              <a:buNone/>
              <a:defRPr sz="1800" baseline="0">
                <a:solidFill>
                  <a:schemeClr val="bg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text</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tx1">
                    <a:lumMod val="75000"/>
                    <a:lumOff val="25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tx1">
                    <a:lumMod val="75000"/>
                    <a:lumOff val="25000"/>
                  </a:schemeClr>
                </a:solidFill>
                <a:effectLst/>
                <a:latin typeface="Arial"/>
              </a:rPr>
              <a:t>”</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t="17656" b="18666"/>
          <a:stretch/>
        </p:blipFill>
        <p:spPr>
          <a:xfrm>
            <a:off x="9838265" y="-12700"/>
            <a:ext cx="2353735" cy="6870700"/>
          </a:xfrm>
          <a:prstGeom prst="rect">
            <a:avLst/>
          </a:prstGeom>
        </p:spPr>
      </p:pic>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42241" t="46141" r="46310" b="18431"/>
          <a:stretch/>
        </p:blipFill>
        <p:spPr>
          <a:xfrm>
            <a:off x="-17546" y="0"/>
            <a:ext cx="246145" cy="3822700"/>
          </a:xfrm>
          <a:prstGeom prst="rect">
            <a:avLst/>
          </a:prstGeom>
        </p:spPr>
      </p:pic>
      <p:pic>
        <p:nvPicPr>
          <p:cNvPr id="4" name="Picture 3">
            <a:extLst>
              <a:ext uri="{FF2B5EF4-FFF2-40B4-BE49-F238E27FC236}">
                <a16:creationId xmlns:a16="http://schemas.microsoft.com/office/drawing/2014/main" id="{83DF31E9-F278-237A-148B-4D5D5BA1B21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2373" y="6505181"/>
            <a:ext cx="1925518" cy="192552"/>
          </a:xfrm>
          <a:prstGeom prst="rect">
            <a:avLst/>
          </a:prstGeom>
        </p:spPr>
      </p:pic>
    </p:spTree>
    <p:extLst>
      <p:ext uri="{BB962C8B-B14F-4D97-AF65-F5344CB8AC3E}">
        <p14:creationId xmlns:p14="http://schemas.microsoft.com/office/powerpoint/2010/main" val="865081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and Sub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7335" y="609600"/>
            <a:ext cx="8596668" cy="3403600"/>
          </a:xfrm>
        </p:spPr>
        <p:txBody>
          <a:bodyPr anchor="ctr">
            <a:normAutofit/>
          </a:bodyPr>
          <a:lstStyle>
            <a:lvl1pPr algn="l">
              <a:defRPr sz="4400" b="0" cap="none"/>
            </a:lvl1pPr>
          </a:lstStyle>
          <a:p>
            <a:r>
              <a:rPr lang="en-US" dirty="0"/>
              <a:t>Click to edit page title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7656" b="18666"/>
          <a:stretch/>
        </p:blipFill>
        <p:spPr>
          <a:xfrm>
            <a:off x="9838265" y="-12700"/>
            <a:ext cx="2353735" cy="6870700"/>
          </a:xfrm>
          <a:prstGeom prst="rect">
            <a:avLst/>
          </a:prstGeom>
        </p:spPr>
      </p:pic>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42241" t="46141" r="46310" b="18431"/>
          <a:stretch/>
        </p:blipFill>
        <p:spPr>
          <a:xfrm>
            <a:off x="-17546" y="0"/>
            <a:ext cx="246145" cy="3822700"/>
          </a:xfrm>
          <a:prstGeom prst="rect">
            <a:avLst/>
          </a:prstGeom>
        </p:spPr>
      </p:pic>
      <p:sp>
        <p:nvSpPr>
          <p:cNvPr id="11" name="Text Placeholder 2"/>
          <p:cNvSpPr>
            <a:spLocks noGrp="1"/>
          </p:cNvSpPr>
          <p:nvPr>
            <p:ph type="body" idx="1" hasCustomPrompt="1"/>
          </p:nvPr>
        </p:nvSpPr>
        <p:spPr>
          <a:xfrm>
            <a:off x="677335" y="4470399"/>
            <a:ext cx="8596668" cy="1880973"/>
          </a:xfrm>
        </p:spPr>
        <p:txBody>
          <a:bodyPr anchor="ctr">
            <a:normAutofit/>
          </a:bodyPr>
          <a:lstStyle>
            <a:lvl1pPr marL="0" indent="0" algn="l">
              <a:buNone/>
              <a:defRPr sz="1800" baseline="0">
                <a:solidFill>
                  <a:schemeClr val="bg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text</a:t>
            </a:r>
          </a:p>
        </p:txBody>
      </p:sp>
      <p:pic>
        <p:nvPicPr>
          <p:cNvPr id="3" name="Picture 2">
            <a:extLst>
              <a:ext uri="{FF2B5EF4-FFF2-40B4-BE49-F238E27FC236}">
                <a16:creationId xmlns:a16="http://schemas.microsoft.com/office/drawing/2014/main" id="{11EAFBF9-6554-EA1B-2CF6-BBB74F86E3E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2373" y="6505181"/>
            <a:ext cx="1925518" cy="192552"/>
          </a:xfrm>
          <a:prstGeom prst="rect">
            <a:avLst/>
          </a:prstGeom>
        </p:spPr>
      </p:pic>
    </p:spTree>
    <p:extLst>
      <p:ext uri="{BB962C8B-B14F-4D97-AF65-F5344CB8AC3E}">
        <p14:creationId xmlns:p14="http://schemas.microsoft.com/office/powerpoint/2010/main" val="3955386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esenter List Editable">
    <p:spTree>
      <p:nvGrpSpPr>
        <p:cNvPr id="1" name=""/>
        <p:cNvGrpSpPr/>
        <p:nvPr/>
      </p:nvGrpSpPr>
      <p:grpSpPr>
        <a:xfrm>
          <a:off x="0" y="0"/>
          <a:ext cx="0" cy="0"/>
          <a:chOff x="0" y="0"/>
          <a:chExt cx="0" cy="0"/>
        </a:xfrm>
      </p:grpSpPr>
      <p:sp>
        <p:nvSpPr>
          <p:cNvPr id="23" name="Text Placeholder 9"/>
          <p:cNvSpPr>
            <a:spLocks noGrp="1"/>
          </p:cNvSpPr>
          <p:nvPr>
            <p:ph type="body" sz="quarter" idx="13" hasCustomPrompt="1"/>
          </p:nvPr>
        </p:nvSpPr>
        <p:spPr>
          <a:xfrm>
            <a:off x="6833436" y="4740277"/>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3" name="Text Placeholder 2"/>
          <p:cNvSpPr>
            <a:spLocks noGrp="1"/>
          </p:cNvSpPr>
          <p:nvPr>
            <p:ph type="body" idx="1" hasCustomPrompt="1"/>
          </p:nvPr>
        </p:nvSpPr>
        <p:spPr>
          <a:xfrm>
            <a:off x="6833438" y="5254525"/>
            <a:ext cx="3686849" cy="742606"/>
          </a:xfrm>
        </p:spPr>
        <p:txBody>
          <a:bodyPr anchor="t">
            <a:normAutofit/>
          </a:bodyPr>
          <a:lstStyle>
            <a:lvl1pPr marL="0" indent="0" algn="l">
              <a:spcBef>
                <a:spcPts val="0"/>
              </a:spcBef>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a:t>
            </a:r>
          </a:p>
        </p:txBody>
      </p:sp>
      <p:sp>
        <p:nvSpPr>
          <p:cNvPr id="8" name="Picture Placeholder 7"/>
          <p:cNvSpPr>
            <a:spLocks noGrp="1" noChangeAspect="1"/>
          </p:cNvSpPr>
          <p:nvPr>
            <p:ph type="pic" sz="quarter" idx="14"/>
          </p:nvPr>
        </p:nvSpPr>
        <p:spPr>
          <a:xfrm>
            <a:off x="5725290" y="4740277"/>
            <a:ext cx="1005483" cy="1256854"/>
          </a:xfrm>
        </p:spPr>
        <p:txBody>
          <a:bodyPr/>
          <a:lstStyle>
            <a:lvl1pPr marL="0" indent="0">
              <a:buNone/>
              <a:defRPr/>
            </a:lvl1pPr>
          </a:lstStyle>
          <a:p>
            <a:endParaRPr lang="en-US" dirty="0"/>
          </a:p>
        </p:txBody>
      </p:sp>
      <p:sp>
        <p:nvSpPr>
          <p:cNvPr id="31" name="Text Placeholder 9"/>
          <p:cNvSpPr>
            <a:spLocks noGrp="1"/>
          </p:cNvSpPr>
          <p:nvPr>
            <p:ph type="body" sz="quarter" idx="15" hasCustomPrompt="1"/>
          </p:nvPr>
        </p:nvSpPr>
        <p:spPr>
          <a:xfrm>
            <a:off x="1785480" y="3223310"/>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32" name="Text Placeholder 2"/>
          <p:cNvSpPr>
            <a:spLocks noGrp="1"/>
          </p:cNvSpPr>
          <p:nvPr>
            <p:ph type="body" idx="16" hasCustomPrompt="1"/>
          </p:nvPr>
        </p:nvSpPr>
        <p:spPr>
          <a:xfrm>
            <a:off x="1785482" y="3737558"/>
            <a:ext cx="3686849" cy="742606"/>
          </a:xfrm>
        </p:spPr>
        <p:txBody>
          <a:bodyPr anchor="t">
            <a:normAutofit/>
          </a:bodyPr>
          <a:lstStyle>
            <a:lvl1pPr marL="0" indent="0" algn="l">
              <a:spcBef>
                <a:spcPts val="0"/>
              </a:spcBef>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a:t>
            </a:r>
          </a:p>
        </p:txBody>
      </p:sp>
      <p:sp>
        <p:nvSpPr>
          <p:cNvPr id="33" name="Picture Placeholder 7"/>
          <p:cNvSpPr>
            <a:spLocks noGrp="1" noChangeAspect="1"/>
          </p:cNvSpPr>
          <p:nvPr>
            <p:ph type="pic" sz="quarter" idx="17"/>
          </p:nvPr>
        </p:nvSpPr>
        <p:spPr>
          <a:xfrm>
            <a:off x="677334" y="3223310"/>
            <a:ext cx="1005483" cy="1256854"/>
          </a:xfrm>
        </p:spPr>
        <p:txBody>
          <a:bodyPr/>
          <a:lstStyle>
            <a:lvl1pPr marL="0" indent="0">
              <a:buNone/>
              <a:defRPr/>
            </a:lvl1pPr>
          </a:lstStyle>
          <a:p>
            <a:endParaRPr lang="en-US" dirty="0"/>
          </a:p>
        </p:txBody>
      </p:sp>
      <p:sp>
        <p:nvSpPr>
          <p:cNvPr id="37" name="Text Placeholder 9"/>
          <p:cNvSpPr>
            <a:spLocks noGrp="1"/>
          </p:cNvSpPr>
          <p:nvPr>
            <p:ph type="body" sz="quarter" idx="21" hasCustomPrompt="1"/>
          </p:nvPr>
        </p:nvSpPr>
        <p:spPr>
          <a:xfrm>
            <a:off x="6833437" y="3223310"/>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38" name="Text Placeholder 2"/>
          <p:cNvSpPr>
            <a:spLocks noGrp="1"/>
          </p:cNvSpPr>
          <p:nvPr>
            <p:ph type="body" idx="22" hasCustomPrompt="1"/>
          </p:nvPr>
        </p:nvSpPr>
        <p:spPr>
          <a:xfrm>
            <a:off x="6833439" y="3737558"/>
            <a:ext cx="3686849" cy="742606"/>
          </a:xfrm>
        </p:spPr>
        <p:txBody>
          <a:bodyPr anchor="t">
            <a:normAutofit/>
          </a:bodyPr>
          <a:lstStyle>
            <a:lvl1pPr marL="0" indent="0" algn="l">
              <a:spcBef>
                <a:spcPts val="0"/>
              </a:spcBef>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a:t>
            </a:r>
          </a:p>
        </p:txBody>
      </p:sp>
      <p:sp>
        <p:nvSpPr>
          <p:cNvPr id="39" name="Picture Placeholder 7"/>
          <p:cNvSpPr>
            <a:spLocks noGrp="1" noChangeAspect="1"/>
          </p:cNvSpPr>
          <p:nvPr>
            <p:ph type="pic" sz="quarter" idx="23"/>
          </p:nvPr>
        </p:nvSpPr>
        <p:spPr>
          <a:xfrm>
            <a:off x="5725291" y="3223310"/>
            <a:ext cx="1005483" cy="1256854"/>
          </a:xfrm>
        </p:spPr>
        <p:txBody>
          <a:bodyPr/>
          <a:lstStyle>
            <a:lvl1pPr marL="0" indent="0">
              <a:buNone/>
              <a:defRPr/>
            </a:lvl1pPr>
          </a:lstStyle>
          <a:p>
            <a:endParaRPr lang="en-US" dirty="0"/>
          </a:p>
        </p:txBody>
      </p:sp>
      <p:sp>
        <p:nvSpPr>
          <p:cNvPr id="42" name="TextBox 41"/>
          <p:cNvSpPr txBox="1"/>
          <p:nvPr userDrawn="1"/>
        </p:nvSpPr>
        <p:spPr>
          <a:xfrm>
            <a:off x="593444" y="953836"/>
            <a:ext cx="7074094" cy="276999"/>
          </a:xfrm>
          <a:prstGeom prst="rect">
            <a:avLst/>
          </a:prstGeom>
          <a:noFill/>
        </p:spPr>
        <p:txBody>
          <a:bodyPr wrap="square" rtlCol="0">
            <a:spAutoFit/>
          </a:bodyPr>
          <a:lstStyle/>
          <a:p>
            <a:pPr algn="l"/>
            <a:r>
              <a:rPr lang="en-US" sz="1200" b="0" i="0" u="none" strike="noStrike" kern="1200" baseline="0" dirty="0">
                <a:solidFill>
                  <a:schemeClr val="tx1"/>
                </a:solidFill>
                <a:latin typeface="+mn-lt"/>
                <a:ea typeface="+mn-ea"/>
                <a:cs typeface="+mn-cs"/>
              </a:rPr>
              <a:t>MILWAUKEE | MADISON | GREEN BAY | APPLETON | EAU CLAIRE | WASHINGTON, D.C. </a:t>
            </a:r>
            <a:endParaRPr lang="en-US" sz="1200" b="0" dirty="0"/>
          </a:p>
        </p:txBody>
      </p:sp>
      <p:sp>
        <p:nvSpPr>
          <p:cNvPr id="20" name="Text Placeholder 9"/>
          <p:cNvSpPr>
            <a:spLocks noGrp="1"/>
          </p:cNvSpPr>
          <p:nvPr>
            <p:ph type="body" sz="quarter" idx="24" hasCustomPrompt="1"/>
          </p:nvPr>
        </p:nvSpPr>
        <p:spPr>
          <a:xfrm>
            <a:off x="1785480" y="4740277"/>
            <a:ext cx="3686852" cy="514248"/>
          </a:xfrm>
        </p:spPr>
        <p:txBody>
          <a:bodyPr anchor="b">
            <a:noAutofit/>
          </a:bodyPr>
          <a:lstStyle>
            <a:lvl1pPr marL="0" indent="0">
              <a:buFontTx/>
              <a:buNone/>
              <a:defRPr sz="2400" baseline="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Attorney Name</a:t>
            </a:r>
          </a:p>
        </p:txBody>
      </p:sp>
      <p:sp>
        <p:nvSpPr>
          <p:cNvPr id="21" name="Text Placeholder 2"/>
          <p:cNvSpPr>
            <a:spLocks noGrp="1"/>
          </p:cNvSpPr>
          <p:nvPr>
            <p:ph type="body" idx="25" hasCustomPrompt="1"/>
          </p:nvPr>
        </p:nvSpPr>
        <p:spPr>
          <a:xfrm>
            <a:off x="1785482" y="5254525"/>
            <a:ext cx="3686849" cy="742606"/>
          </a:xfrm>
        </p:spPr>
        <p:txBody>
          <a:bodyPr anchor="t">
            <a:normAutofit/>
          </a:bodyPr>
          <a:lstStyle>
            <a:lvl1pPr marL="0" indent="0" algn="l">
              <a:spcBef>
                <a:spcPts val="0"/>
              </a:spcBef>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555.555.5555</a:t>
            </a:r>
            <a:br>
              <a:rPr lang="en-US" dirty="0"/>
            </a:br>
            <a:r>
              <a:rPr lang="en-US" dirty="0"/>
              <a:t>email@gklaw.com</a:t>
            </a:r>
          </a:p>
        </p:txBody>
      </p:sp>
      <p:sp>
        <p:nvSpPr>
          <p:cNvPr id="22" name="Picture Placeholder 7"/>
          <p:cNvSpPr>
            <a:spLocks noGrp="1" noChangeAspect="1"/>
          </p:cNvSpPr>
          <p:nvPr>
            <p:ph type="pic" sz="quarter" idx="26"/>
          </p:nvPr>
        </p:nvSpPr>
        <p:spPr>
          <a:xfrm>
            <a:off x="677334" y="4740277"/>
            <a:ext cx="1005483" cy="1256854"/>
          </a:xfrm>
        </p:spPr>
        <p:txBody>
          <a:bodyPr/>
          <a:lstStyle>
            <a:lvl1pPr marL="0" indent="0">
              <a:buNone/>
              <a:defRPr/>
            </a:lvl1pPr>
          </a:lstStyle>
          <a:p>
            <a:endParaRPr lang="en-US" dirty="0"/>
          </a:p>
        </p:txBody>
      </p:sp>
      <p:sp>
        <p:nvSpPr>
          <p:cNvPr id="2" name="TextBox 1"/>
          <p:cNvSpPr txBox="1"/>
          <p:nvPr userDrawn="1"/>
        </p:nvSpPr>
        <p:spPr>
          <a:xfrm>
            <a:off x="575734" y="6234768"/>
            <a:ext cx="10041466" cy="4154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1" u="none" strike="noStrike" cap="none" normalizeH="0" baseline="0" dirty="0">
                <a:ln>
                  <a:noFill/>
                </a:ln>
                <a:solidFill>
                  <a:srgbClr val="002D62"/>
                </a:solidFill>
                <a:effectLst/>
                <a:latin typeface="Arial" pitchFamily="34" charset="0"/>
                <a:cs typeface="Arial" pitchFamily="34" charset="0"/>
              </a:rPr>
              <a:t>This presentation is intended to provide information on legal issues and should not be construed as legal advice. In addition, attendance at a Godfrey &amp; Kahn, S.C. presentation does not create an attorney-client relationship. Please consult the speaker if you have any questions concerning the information discussed during this presentation.</a:t>
            </a:r>
            <a:endParaRPr kumimoji="0" lang="en-US" sz="1000" b="0" i="1" u="none" strike="noStrike" cap="none" normalizeH="0" baseline="0" dirty="0">
              <a:ln>
                <a:noFill/>
              </a:ln>
              <a:solidFill>
                <a:schemeClr val="tx1"/>
              </a:solidFill>
              <a:effectLst/>
              <a:latin typeface="Arial" pitchFamily="34" charset="0"/>
              <a:cs typeface="Arial" pitchFamily="34" charset="0"/>
            </a:endParaRPr>
          </a:p>
        </p:txBody>
      </p:sp>
      <p:pic>
        <p:nvPicPr>
          <p:cNvPr id="46" name="Picture 45"/>
          <p:cNvPicPr>
            <a:picLocks noChangeAspect="1"/>
          </p:cNvPicPr>
          <p:nvPr userDrawn="1"/>
        </p:nvPicPr>
        <p:blipFill rotWithShape="1">
          <a:blip r:embed="rId2">
            <a:extLst>
              <a:ext uri="{28A0092B-C50C-407E-A947-70E740481C1C}">
                <a14:useLocalDpi xmlns:a14="http://schemas.microsoft.com/office/drawing/2010/main" val="0"/>
              </a:ext>
            </a:extLst>
          </a:blip>
          <a:srcRect l="43885" t="17656" b="18666"/>
          <a:stretch/>
        </p:blipFill>
        <p:spPr>
          <a:xfrm>
            <a:off x="10871200" y="-12700"/>
            <a:ext cx="1320800" cy="6870700"/>
          </a:xfrm>
          <a:prstGeom prst="rect">
            <a:avLst/>
          </a:prstGeom>
        </p:spPr>
      </p:pic>
      <p:pic>
        <p:nvPicPr>
          <p:cNvPr id="48" name="Picture 47"/>
          <p:cNvPicPr>
            <a:picLocks noChangeAspect="1"/>
          </p:cNvPicPr>
          <p:nvPr userDrawn="1"/>
        </p:nvPicPr>
        <p:blipFill rotWithShape="1">
          <a:blip r:embed="rId2">
            <a:extLst>
              <a:ext uri="{28A0092B-C50C-407E-A947-70E740481C1C}">
                <a14:useLocalDpi xmlns:a14="http://schemas.microsoft.com/office/drawing/2010/main" val="0"/>
              </a:ext>
            </a:extLst>
          </a:blip>
          <a:srcRect l="42241" t="46141" r="46310" b="18431"/>
          <a:stretch/>
        </p:blipFill>
        <p:spPr>
          <a:xfrm>
            <a:off x="-17546" y="0"/>
            <a:ext cx="246145" cy="3822700"/>
          </a:xfrm>
          <a:prstGeom prst="rect">
            <a:avLst/>
          </a:prstGeom>
        </p:spPr>
      </p:pic>
      <p:sp>
        <p:nvSpPr>
          <p:cNvPr id="24" name="Title 1"/>
          <p:cNvSpPr>
            <a:spLocks noGrp="1"/>
          </p:cNvSpPr>
          <p:nvPr>
            <p:ph type="title" hasCustomPrompt="1"/>
          </p:nvPr>
        </p:nvSpPr>
        <p:spPr>
          <a:xfrm>
            <a:off x="677334" y="1952144"/>
            <a:ext cx="9842952" cy="820113"/>
          </a:xfrm>
        </p:spPr>
        <p:txBody>
          <a:bodyPr>
            <a:normAutofit/>
          </a:bodyPr>
          <a:lstStyle>
            <a:lvl1pPr algn="ctr">
              <a:defRPr sz="4400" b="1" baseline="0"/>
            </a:lvl1pPr>
          </a:lstStyle>
          <a:p>
            <a:r>
              <a:rPr lang="en-US" dirty="0"/>
              <a:t>Edit title (thank you, etc.)</a:t>
            </a:r>
          </a:p>
        </p:txBody>
      </p:sp>
      <p:pic>
        <p:nvPicPr>
          <p:cNvPr id="5" name="Picture 4" descr="A blue and white text on a black background&#10;&#10;Description automatically generated">
            <a:extLst>
              <a:ext uri="{FF2B5EF4-FFF2-40B4-BE49-F238E27FC236}">
                <a16:creationId xmlns:a16="http://schemas.microsoft.com/office/drawing/2014/main" id="{00BA841D-0374-039B-2D8A-80A170CB6B8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7886" y="503500"/>
            <a:ext cx="3200400" cy="488061"/>
          </a:xfrm>
          <a:prstGeom prst="rect">
            <a:avLst/>
          </a:prstGeom>
        </p:spPr>
      </p:pic>
    </p:spTree>
    <p:extLst>
      <p:ext uri="{BB962C8B-B14F-4D97-AF65-F5344CB8AC3E}">
        <p14:creationId xmlns:p14="http://schemas.microsoft.com/office/powerpoint/2010/main" val="6906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8596667" cy="1320800"/>
          </a:xfrm>
          <a:prstGeom prst="rect">
            <a:avLst/>
          </a:prstGeom>
        </p:spPr>
        <p:txBody>
          <a:bodyPr vert="horz" lIns="91440" tIns="45720" rIns="91440" bIns="45720" rtlCol="0" anchor="b">
            <a:normAutofit/>
          </a:bodyPr>
          <a:lstStyle/>
          <a:p>
            <a:r>
              <a:rPr lang="en-US" dirty="0"/>
              <a:t>Click to edit Master title style </a:t>
            </a:r>
          </a:p>
        </p:txBody>
      </p:sp>
      <p:sp>
        <p:nvSpPr>
          <p:cNvPr id="3" name="Text Placeholder 2"/>
          <p:cNvSpPr>
            <a:spLocks noGrp="1"/>
          </p:cNvSpPr>
          <p:nvPr>
            <p:ph type="body" idx="1"/>
          </p:nvPr>
        </p:nvSpPr>
        <p:spPr>
          <a:xfrm>
            <a:off x="677334" y="2160589"/>
            <a:ext cx="8596667" cy="421549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677334" y="6436780"/>
            <a:ext cx="7374466" cy="365125"/>
          </a:xfrm>
          <a:prstGeom prst="rect">
            <a:avLst/>
          </a:prstGeom>
        </p:spPr>
        <p:txBody>
          <a:bodyPr vert="horz" lIns="91440" tIns="45720" rIns="91440" bIns="45720" rtlCol="0" anchor="ctr"/>
          <a:lstStyle>
            <a:lvl1pPr algn="l">
              <a:defRPr sz="900">
                <a:solidFill>
                  <a:schemeClr val="tx1"/>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8603363" y="6436780"/>
            <a:ext cx="683339" cy="365125"/>
          </a:xfrm>
          <a:prstGeom prst="rect">
            <a:avLst/>
          </a:prstGeom>
        </p:spPr>
        <p:txBody>
          <a:bodyPr vert="horz" lIns="91440" tIns="45720" rIns="91440" bIns="45720" rtlCol="0" anchor="ctr"/>
          <a:lstStyle>
            <a:lvl1pPr algn="r">
              <a:defRPr sz="900">
                <a:solidFill>
                  <a:schemeClr val="tx1"/>
                </a:solidFill>
                <a:latin typeface="Arial" panose="020B0604020202020204" pitchFamily="34" charset="0"/>
                <a:cs typeface="Arial" panose="020B0604020202020204" pitchFamily="34"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816508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Lst>
  <p:hf hdr="0" ftr="0" dt="0"/>
  <p:txStyles>
    <p:titleStyle>
      <a:lvl1pPr algn="l" defTabSz="457200" rtl="0" eaLnBrk="1" latinLnBrk="0" hangingPunct="1">
        <a:spcBef>
          <a:spcPct val="0"/>
        </a:spcBef>
        <a:buNone/>
        <a:defRPr sz="4000" b="1"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800" kern="1200" baseline="0">
          <a:solidFill>
            <a:schemeClr val="bg2">
              <a:lumMod val="25000"/>
            </a:schemeClr>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pitchFamily="18" charset="2"/>
        <a:buChar char=""/>
        <a:defRPr sz="2400" kern="1200" baseline="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2000" kern="1200" baseline="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pitchFamily="18" charset="2"/>
        <a:buChar char=""/>
        <a:defRPr sz="1800" kern="1200" baseline="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800" kern="1200" baseline="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ingrisano@gklaw.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mailto:jingrisano@gklaw.com" TargetMode="Externa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914400"/>
            <a:ext cx="12192000" cy="2031325"/>
          </a:xfrm>
        </p:spPr>
        <p:txBody>
          <a:bodyPr/>
          <a:lstStyle/>
          <a:p>
            <a:r>
              <a:rPr lang="en-US" sz="4800" dirty="0"/>
              <a:t>Fiduciary Litigation Update</a:t>
            </a:r>
            <a:br>
              <a:rPr lang="en-US" sz="4800" dirty="0"/>
            </a:br>
            <a:endParaRPr lang="en-US" sz="4800" dirty="0"/>
          </a:p>
        </p:txBody>
      </p:sp>
      <p:sp>
        <p:nvSpPr>
          <p:cNvPr id="6" name="Subtitle 5"/>
          <p:cNvSpPr>
            <a:spLocks noGrp="1"/>
          </p:cNvSpPr>
          <p:nvPr>
            <p:ph type="subTitle" idx="1"/>
          </p:nvPr>
        </p:nvSpPr>
        <p:spPr>
          <a:xfrm>
            <a:off x="2895600" y="3328086"/>
            <a:ext cx="6400800" cy="1524000"/>
          </a:xfrm>
        </p:spPr>
        <p:txBody>
          <a:bodyPr>
            <a:normAutofit/>
          </a:bodyPr>
          <a:lstStyle/>
          <a:p>
            <a:r>
              <a:rPr lang="en-US" dirty="0"/>
              <a:t>Waukesha Estate Planning Council</a:t>
            </a:r>
          </a:p>
          <a:p>
            <a:r>
              <a:rPr lang="en-US" dirty="0"/>
              <a:t>February 15, 2024</a:t>
            </a:r>
          </a:p>
        </p:txBody>
      </p:sp>
      <p:sp>
        <p:nvSpPr>
          <p:cNvPr id="8" name="Slide Number Placeholder 3"/>
          <p:cNvSpPr txBox="1">
            <a:spLocks/>
          </p:cNvSpPr>
          <p:nvPr/>
        </p:nvSpPr>
        <p:spPr>
          <a:xfrm>
            <a:off x="8229600" y="6416676"/>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2AB46C1-1C17-4331-A96C-4AA65ACA8AA3}" type="slidenum">
              <a:rPr lang="en-US" sz="1400" b="1">
                <a:solidFill>
                  <a:schemeClr val="bg1"/>
                </a:solidFill>
                <a:latin typeface="+mj-lt"/>
              </a:rPr>
              <a:pPr algn="r"/>
              <a:t>1</a:t>
            </a:fld>
            <a:endParaRPr lang="en-US" sz="1400" b="1" dirty="0">
              <a:solidFill>
                <a:schemeClr val="bg1"/>
              </a:solidFill>
              <a:latin typeface="+mj-lt"/>
            </a:endParaRPr>
          </a:p>
        </p:txBody>
      </p:sp>
      <p:sp>
        <p:nvSpPr>
          <p:cNvPr id="2" name="TextBox 1"/>
          <p:cNvSpPr txBox="1"/>
          <p:nvPr/>
        </p:nvSpPr>
        <p:spPr>
          <a:xfrm>
            <a:off x="2400300" y="4510315"/>
            <a:ext cx="7391400" cy="2123658"/>
          </a:xfrm>
          <a:prstGeom prst="rect">
            <a:avLst/>
          </a:prstGeom>
          <a:noFill/>
        </p:spPr>
        <p:txBody>
          <a:bodyPr wrap="square" rtlCol="0">
            <a:spAutoFit/>
          </a:bodyPr>
          <a:lstStyle/>
          <a:p>
            <a:pPr algn="ctr"/>
            <a:endParaRPr lang="en-US" b="1" dirty="0">
              <a:solidFill>
                <a:schemeClr val="accent5">
                  <a:lumMod val="50000"/>
                </a:schemeClr>
              </a:solidFill>
            </a:endParaRPr>
          </a:p>
          <a:p>
            <a:pPr algn="ctr"/>
            <a:endParaRPr lang="en-US" b="1" dirty="0"/>
          </a:p>
          <a:p>
            <a:pPr algn="ctr"/>
            <a:r>
              <a:rPr lang="en-US" sz="2000" b="1" dirty="0"/>
              <a:t>Jonathan R. Ingrisano, Litigation</a:t>
            </a:r>
          </a:p>
          <a:p>
            <a:pPr algn="ctr"/>
            <a:r>
              <a:rPr lang="en-US" sz="2000" b="1" dirty="0">
                <a:hlinkClick r:id="rId3"/>
              </a:rPr>
              <a:t>jingrisano@gklaw.com</a:t>
            </a:r>
            <a:endParaRPr lang="en-US" sz="2000" b="1" dirty="0"/>
          </a:p>
          <a:p>
            <a:pPr algn="ctr"/>
            <a:r>
              <a:rPr lang="en-US" sz="2000" b="1" dirty="0"/>
              <a:t>414-287-9611 (d)</a:t>
            </a:r>
          </a:p>
          <a:p>
            <a:pPr algn="ctr"/>
            <a:endParaRPr lang="en-US" b="1" dirty="0">
              <a:solidFill>
                <a:schemeClr val="accent5">
                  <a:lumMod val="50000"/>
                </a:schemeClr>
              </a:solidFill>
            </a:endParaRPr>
          </a:p>
          <a:p>
            <a:pPr algn="ctr"/>
            <a:endParaRPr lang="en-US" b="1" dirty="0">
              <a:solidFill>
                <a:schemeClr val="accent5">
                  <a:lumMod val="50000"/>
                </a:schemeClr>
              </a:solidFill>
            </a:endParaRPr>
          </a:p>
        </p:txBody>
      </p:sp>
    </p:spTree>
    <p:extLst>
      <p:ext uri="{BB962C8B-B14F-4D97-AF65-F5344CB8AC3E}">
        <p14:creationId xmlns:p14="http://schemas.microsoft.com/office/powerpoint/2010/main" val="4078038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4698-9922-0E83-1D15-44E9B7A4C08D}"/>
              </a:ext>
            </a:extLst>
          </p:cNvPr>
          <p:cNvSpPr>
            <a:spLocks noGrp="1"/>
          </p:cNvSpPr>
          <p:nvPr>
            <p:ph type="title"/>
          </p:nvPr>
        </p:nvSpPr>
        <p:spPr/>
        <p:txBody>
          <a:bodyPr anchor="ctr">
            <a:normAutofit/>
          </a:bodyPr>
          <a:lstStyle/>
          <a:p>
            <a:r>
              <a:rPr lang="en-US" dirty="0"/>
              <a:t>What about POAs Creating Trusts?</a:t>
            </a:r>
          </a:p>
        </p:txBody>
      </p:sp>
      <p:sp>
        <p:nvSpPr>
          <p:cNvPr id="3" name="Content Placeholder 2">
            <a:extLst>
              <a:ext uri="{FF2B5EF4-FFF2-40B4-BE49-F238E27FC236}">
                <a16:creationId xmlns:a16="http://schemas.microsoft.com/office/drawing/2014/main" id="{AC095031-686F-EC85-57FC-06C84E23234F}"/>
              </a:ext>
            </a:extLst>
          </p:cNvPr>
          <p:cNvSpPr>
            <a:spLocks noGrp="1"/>
          </p:cNvSpPr>
          <p:nvPr>
            <p:ph idx="1"/>
          </p:nvPr>
        </p:nvSpPr>
        <p:spPr/>
        <p:txBody>
          <a:bodyPr/>
          <a:lstStyle/>
          <a:p>
            <a:r>
              <a:rPr lang="en-US" u="sng" dirty="0" err="1"/>
              <a:t>Barbetti</a:t>
            </a:r>
            <a:r>
              <a:rPr lang="en-US" u="sng" dirty="0"/>
              <a:t> v. </a:t>
            </a:r>
            <a:r>
              <a:rPr lang="en-US" u="sng" dirty="0" err="1"/>
              <a:t>Stempniewicz</a:t>
            </a:r>
            <a:r>
              <a:rPr lang="en-US" dirty="0"/>
              <a:t>, 189 N.E.3d 264 (Mass. 2022).</a:t>
            </a:r>
          </a:p>
          <a:p>
            <a:pPr lvl="1"/>
            <a:r>
              <a:rPr lang="en-US" dirty="0"/>
              <a:t>General grant of authority over trust transactions not enough.</a:t>
            </a:r>
          </a:p>
          <a:p>
            <a:pPr lvl="1"/>
            <a:r>
              <a:rPr lang="en-US" dirty="0"/>
              <a:t>Recognition of potential for abuse.</a:t>
            </a:r>
          </a:p>
          <a:p>
            <a:r>
              <a:rPr lang="en-US" dirty="0"/>
              <a:t> Wisconsin law re attorneys in fact creating trusts:</a:t>
            </a:r>
          </a:p>
          <a:p>
            <a:pPr lvl="1"/>
            <a:r>
              <a:rPr lang="en-US" dirty="0"/>
              <a:t>Section 244.41(1)(a)(express grant required)</a:t>
            </a:r>
          </a:p>
          <a:p>
            <a:pPr lvl="1"/>
            <a:r>
              <a:rPr lang="en-US" dirty="0"/>
              <a:t>Section 701.0401(5)(express grant empowers amendment).</a:t>
            </a:r>
          </a:p>
        </p:txBody>
      </p:sp>
      <p:sp>
        <p:nvSpPr>
          <p:cNvPr id="4" name="Slide Number Placeholder 3">
            <a:extLst>
              <a:ext uri="{FF2B5EF4-FFF2-40B4-BE49-F238E27FC236}">
                <a16:creationId xmlns:a16="http://schemas.microsoft.com/office/drawing/2014/main" id="{7700E679-7433-ECB8-BB92-F2DBB315FED5}"/>
              </a:ext>
            </a:extLst>
          </p:cNvPr>
          <p:cNvSpPr>
            <a:spLocks noGrp="1"/>
          </p:cNvSpPr>
          <p:nvPr>
            <p:ph type="sldNum" sz="quarter" idx="4"/>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84848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90B701F-5335-E664-3EB0-7BD0ECA12D05}"/>
              </a:ext>
            </a:extLst>
          </p:cNvPr>
          <p:cNvSpPr>
            <a:spLocks noGrp="1"/>
          </p:cNvSpPr>
          <p:nvPr>
            <p:ph type="title"/>
          </p:nvPr>
        </p:nvSpPr>
        <p:spPr/>
        <p:txBody>
          <a:bodyPr anchor="ctr"/>
          <a:lstStyle/>
          <a:p>
            <a:r>
              <a:rPr lang="en-US" dirty="0"/>
              <a:t>Grab Bag</a:t>
            </a:r>
          </a:p>
        </p:txBody>
      </p:sp>
      <p:sp>
        <p:nvSpPr>
          <p:cNvPr id="6" name="Text Placeholder 5">
            <a:extLst>
              <a:ext uri="{FF2B5EF4-FFF2-40B4-BE49-F238E27FC236}">
                <a16:creationId xmlns:a16="http://schemas.microsoft.com/office/drawing/2014/main" id="{04B3DCDC-083A-5B69-58AD-517276771DBD}"/>
              </a:ext>
            </a:extLst>
          </p:cNvPr>
          <p:cNvSpPr>
            <a:spLocks noGrp="1"/>
          </p:cNvSpPr>
          <p:nvPr>
            <p:ph type="body" idx="1"/>
          </p:nvPr>
        </p:nvSpPr>
        <p:spPr/>
        <p:txBody>
          <a:bodyPr/>
          <a:lstStyle/>
          <a:p>
            <a:r>
              <a:rPr lang="en-US" sz="2800" dirty="0"/>
              <a:t>Cash as TPP?</a:t>
            </a:r>
          </a:p>
        </p:txBody>
      </p:sp>
      <p:sp>
        <p:nvSpPr>
          <p:cNvPr id="7" name="Content Placeholder 6">
            <a:extLst>
              <a:ext uri="{FF2B5EF4-FFF2-40B4-BE49-F238E27FC236}">
                <a16:creationId xmlns:a16="http://schemas.microsoft.com/office/drawing/2014/main" id="{8493E848-0CAC-031B-5FEC-3A119D4AE394}"/>
              </a:ext>
            </a:extLst>
          </p:cNvPr>
          <p:cNvSpPr>
            <a:spLocks noGrp="1"/>
          </p:cNvSpPr>
          <p:nvPr>
            <p:ph sz="half" idx="2"/>
          </p:nvPr>
        </p:nvSpPr>
        <p:spPr/>
        <p:txBody>
          <a:bodyPr>
            <a:normAutofit lnSpcReduction="10000"/>
          </a:bodyPr>
          <a:lstStyle/>
          <a:p>
            <a:r>
              <a:rPr lang="en-US" u="sng" dirty="0"/>
              <a:t>In re Estate of Williams</a:t>
            </a:r>
            <a:r>
              <a:rPr lang="en-US" dirty="0"/>
              <a:t>, 2023 WL 5274563 (Tenn. Ct. App., August 16, 2023)</a:t>
            </a:r>
          </a:p>
          <a:p>
            <a:pPr lvl="1"/>
            <a:r>
              <a:rPr lang="en-US" dirty="0"/>
              <a:t>Surviving spouse entitled to all TPP.</a:t>
            </a:r>
          </a:p>
          <a:p>
            <a:pPr lvl="1"/>
            <a:r>
              <a:rPr lang="en-US" dirty="0"/>
              <a:t>Is $21,000 in discovered cash included?</a:t>
            </a:r>
          </a:p>
        </p:txBody>
      </p:sp>
      <p:sp>
        <p:nvSpPr>
          <p:cNvPr id="8" name="Text Placeholder 7">
            <a:extLst>
              <a:ext uri="{FF2B5EF4-FFF2-40B4-BE49-F238E27FC236}">
                <a16:creationId xmlns:a16="http://schemas.microsoft.com/office/drawing/2014/main" id="{5089130E-4FA5-5036-7D95-A48D245311DF}"/>
              </a:ext>
            </a:extLst>
          </p:cNvPr>
          <p:cNvSpPr>
            <a:spLocks noGrp="1"/>
          </p:cNvSpPr>
          <p:nvPr>
            <p:ph type="body" sz="quarter" idx="3"/>
          </p:nvPr>
        </p:nvSpPr>
        <p:spPr/>
        <p:txBody>
          <a:bodyPr/>
          <a:lstStyle/>
          <a:p>
            <a:r>
              <a:rPr lang="en-US" sz="2800" dirty="0"/>
              <a:t>Pro Se Litigation?</a:t>
            </a:r>
          </a:p>
        </p:txBody>
      </p:sp>
      <p:sp>
        <p:nvSpPr>
          <p:cNvPr id="9" name="Content Placeholder 8">
            <a:extLst>
              <a:ext uri="{FF2B5EF4-FFF2-40B4-BE49-F238E27FC236}">
                <a16:creationId xmlns:a16="http://schemas.microsoft.com/office/drawing/2014/main" id="{F89E6AAF-0F34-4AAC-3C20-F6FE77C3B93D}"/>
              </a:ext>
            </a:extLst>
          </p:cNvPr>
          <p:cNvSpPr>
            <a:spLocks noGrp="1"/>
          </p:cNvSpPr>
          <p:nvPr>
            <p:ph sz="quarter" idx="4"/>
          </p:nvPr>
        </p:nvSpPr>
        <p:spPr/>
        <p:txBody>
          <a:bodyPr>
            <a:normAutofit lnSpcReduction="10000"/>
          </a:bodyPr>
          <a:lstStyle/>
          <a:p>
            <a:r>
              <a:rPr lang="en-US" u="sng" dirty="0"/>
              <a:t>Delaware Valley Landscape Stone, Inc. v. RRQ, LLC</a:t>
            </a:r>
            <a:r>
              <a:rPr lang="en-US" dirty="0"/>
              <a:t>, 284 A.3d 459 (Pa. Super. Ct. 2022).</a:t>
            </a:r>
          </a:p>
          <a:p>
            <a:pPr lvl="1"/>
            <a:r>
              <a:rPr lang="en-US" dirty="0"/>
              <a:t>Can a non-lawyer trustee represent the trust’s interests </a:t>
            </a:r>
            <a:r>
              <a:rPr lang="en-US"/>
              <a:t>in court without </a:t>
            </a:r>
            <a:r>
              <a:rPr lang="en-US" dirty="0"/>
              <a:t>outside counsel?</a:t>
            </a:r>
          </a:p>
        </p:txBody>
      </p:sp>
      <p:sp>
        <p:nvSpPr>
          <p:cNvPr id="4" name="Slide Number Placeholder 3">
            <a:extLst>
              <a:ext uri="{FF2B5EF4-FFF2-40B4-BE49-F238E27FC236}">
                <a16:creationId xmlns:a16="http://schemas.microsoft.com/office/drawing/2014/main" id="{FB6B0852-77CA-C560-8C39-D820BE96FBDB}"/>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739386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9" name="Group 1034">
            <a:extLst>
              <a:ext uri="{FF2B5EF4-FFF2-40B4-BE49-F238E27FC236}">
                <a16:creationId xmlns:a16="http://schemas.microsoft.com/office/drawing/2014/main" id="{5EA39187-0197-4C1D-BE4A-06B353C7B2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36" name="Straight Connector 1035">
              <a:extLst>
                <a:ext uri="{FF2B5EF4-FFF2-40B4-BE49-F238E27FC236}">
                  <a16:creationId xmlns:a16="http://schemas.microsoft.com/office/drawing/2014/main" id="{9E0FD730-D6BC-440A-89CF-7AA0C22C2F2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37" name="Straight Connector 1036">
              <a:extLst>
                <a:ext uri="{FF2B5EF4-FFF2-40B4-BE49-F238E27FC236}">
                  <a16:creationId xmlns:a16="http://schemas.microsoft.com/office/drawing/2014/main" id="{31382DE6-64CB-4577-89E8-47941290A9D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38" name="Rectangle 23">
              <a:extLst>
                <a:ext uri="{FF2B5EF4-FFF2-40B4-BE49-F238E27FC236}">
                  <a16:creationId xmlns:a16="http://schemas.microsoft.com/office/drawing/2014/main" id="{3ABD17EF-A676-4770-A8C8-E83BA0230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9" name="Rectangle 25">
              <a:extLst>
                <a:ext uri="{FF2B5EF4-FFF2-40B4-BE49-F238E27FC236}">
                  <a16:creationId xmlns:a16="http://schemas.microsoft.com/office/drawing/2014/main" id="{380D4582-A9DE-4A6E-8537-EFC4F860C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0" name="Isosceles Triangle 1039">
              <a:extLst>
                <a:ext uri="{FF2B5EF4-FFF2-40B4-BE49-F238E27FC236}">
                  <a16:creationId xmlns:a16="http://schemas.microsoft.com/office/drawing/2014/main" id="{D66B8CF3-0959-4E8D-8F3A-AF62F21D9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1" name="Rectangle 27">
              <a:extLst>
                <a:ext uri="{FF2B5EF4-FFF2-40B4-BE49-F238E27FC236}">
                  <a16:creationId xmlns:a16="http://schemas.microsoft.com/office/drawing/2014/main" id="{97D4D559-2783-4E84-BB73-7F51D0235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2" name="Rectangle 28">
              <a:extLst>
                <a:ext uri="{FF2B5EF4-FFF2-40B4-BE49-F238E27FC236}">
                  <a16:creationId xmlns:a16="http://schemas.microsoft.com/office/drawing/2014/main" id="{8834FE36-E841-40B5-9465-1CFC99ED5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3" name="Rectangle 29">
              <a:extLst>
                <a:ext uri="{FF2B5EF4-FFF2-40B4-BE49-F238E27FC236}">
                  <a16:creationId xmlns:a16="http://schemas.microsoft.com/office/drawing/2014/main" id="{1A4197A1-AE79-4DC1-9E3A-845B40BA8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4" name="Isosceles Triangle 1043">
              <a:extLst>
                <a:ext uri="{FF2B5EF4-FFF2-40B4-BE49-F238E27FC236}">
                  <a16:creationId xmlns:a16="http://schemas.microsoft.com/office/drawing/2014/main" id="{326F6688-CBD0-42EE-9B90-25100FE89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5" name="Isosceles Triangle 1044">
              <a:extLst>
                <a:ext uri="{FF2B5EF4-FFF2-40B4-BE49-F238E27FC236}">
                  <a16:creationId xmlns:a16="http://schemas.microsoft.com/office/drawing/2014/main" id="{EF23F9BB-FC2E-48BA-8E63-A4436C28DA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4" name="Title 13">
            <a:extLst>
              <a:ext uri="{FF2B5EF4-FFF2-40B4-BE49-F238E27FC236}">
                <a16:creationId xmlns:a16="http://schemas.microsoft.com/office/drawing/2014/main" id="{15B0C41D-7C65-A9C4-9D2E-033521F9D850}"/>
              </a:ext>
            </a:extLst>
          </p:cNvPr>
          <p:cNvSpPr>
            <a:spLocks noGrp="1"/>
          </p:cNvSpPr>
          <p:nvPr>
            <p:ph type="title"/>
          </p:nvPr>
        </p:nvSpPr>
        <p:spPr>
          <a:xfrm>
            <a:off x="5380563" y="2404534"/>
            <a:ext cx="3893439" cy="1646302"/>
          </a:xfrm>
        </p:spPr>
        <p:txBody>
          <a:bodyPr vert="horz" lIns="91440" tIns="45720" rIns="91440" bIns="45720" rtlCol="0" anchor="b">
            <a:noAutofit/>
          </a:bodyPr>
          <a:lstStyle/>
          <a:p>
            <a:pPr algn="r">
              <a:lnSpc>
                <a:spcPct val="90000"/>
              </a:lnSpc>
            </a:pPr>
            <a:r>
              <a:rPr lang="en-US" sz="4800" dirty="0">
                <a:solidFill>
                  <a:schemeClr val="accent1"/>
                </a:solidFill>
                <a:latin typeface="+mj-lt"/>
                <a:cs typeface="+mj-cs"/>
              </a:rPr>
              <a:t>Questions?</a:t>
            </a:r>
            <a:br>
              <a:rPr lang="en-US" sz="4800" dirty="0">
                <a:solidFill>
                  <a:schemeClr val="accent1"/>
                </a:solidFill>
                <a:latin typeface="+mj-lt"/>
                <a:cs typeface="+mj-cs"/>
              </a:rPr>
            </a:br>
            <a:br>
              <a:rPr lang="en-US" sz="4800" dirty="0">
                <a:solidFill>
                  <a:schemeClr val="accent1"/>
                </a:solidFill>
                <a:latin typeface="+mj-lt"/>
                <a:cs typeface="+mj-cs"/>
              </a:rPr>
            </a:br>
            <a:r>
              <a:rPr lang="en-US" sz="4800" dirty="0">
                <a:solidFill>
                  <a:schemeClr val="accent1"/>
                </a:solidFill>
                <a:latin typeface="+mj-lt"/>
                <a:cs typeface="+mj-cs"/>
              </a:rPr>
              <a:t>Stump the Litigator!</a:t>
            </a:r>
          </a:p>
        </p:txBody>
      </p:sp>
      <p:pic>
        <p:nvPicPr>
          <p:cNvPr id="1030" name="Picture 6" descr="Trump's Claim He Didn't Have a Stroke Would Be More Convincing If He Didn't  Constantly Lie About Everything All the Time | Vanity Fair">
            <a:extLst>
              <a:ext uri="{FF2B5EF4-FFF2-40B4-BE49-F238E27FC236}">
                <a16:creationId xmlns:a16="http://schemas.microsoft.com/office/drawing/2014/main" id="{28D45EEF-A448-9D4B-4290-BC5C599FDB3E}"/>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r="-2" b="9566"/>
          <a:stretch/>
        </p:blipFill>
        <p:spPr bwMode="auto">
          <a:xfrm>
            <a:off x="332680" y="-1"/>
            <a:ext cx="5062280" cy="3429000"/>
          </a:xfrm>
          <a:custGeom>
            <a:avLst/>
            <a:gdLst/>
            <a:ahLst/>
            <a:cxnLst/>
            <a:rect l="l" t="t" r="r" b="b"/>
            <a:pathLst>
              <a:path w="5062280" h="3429000">
                <a:moveTo>
                  <a:pt x="509916" y="0"/>
                </a:moveTo>
                <a:lnTo>
                  <a:pt x="5062280" y="0"/>
                </a:lnTo>
                <a:lnTo>
                  <a:pt x="5062280" y="21851"/>
                </a:lnTo>
                <a:lnTo>
                  <a:pt x="4549416" y="3429000"/>
                </a:lnTo>
                <a:lnTo>
                  <a:pt x="0" y="3429000"/>
                </a:lnTo>
                <a:close/>
              </a:path>
            </a:pathLst>
          </a:custGeom>
          <a:noFill/>
          <a:extLst>
            <a:ext uri="{909E8E84-426E-40DD-AFC4-6F175D3DCCD1}">
              <a14:hiddenFill xmlns:a14="http://schemas.microsoft.com/office/drawing/2010/main">
                <a:solidFill>
                  <a:srgbClr val="FFFFFF"/>
                </a:solidFill>
              </a14:hiddenFill>
            </a:ext>
          </a:extLst>
        </p:spPr>
      </p:pic>
      <p:pic>
        <p:nvPicPr>
          <p:cNvPr id="1028" name="Picture 4" descr="Where am I going': Joe Biden mocked for 'mental inability' to perform | The  Australian">
            <a:extLst>
              <a:ext uri="{FF2B5EF4-FFF2-40B4-BE49-F238E27FC236}">
                <a16:creationId xmlns:a16="http://schemas.microsoft.com/office/drawing/2014/main" id="{8BB51BD7-B531-0AD3-4B35-BA9CACBB6641}"/>
              </a:ext>
            </a:extLst>
          </p:cNvPr>
          <p:cNvPicPr>
            <a:picLocks noGrp="1" noChangeAspect="1" noChangeArrowheads="1"/>
          </p:cNvPicPr>
          <p:nvPr>
            <p:ph sz="half" idx="1"/>
          </p:nvPr>
        </p:nvPicPr>
        <p:blipFill rotWithShape="1">
          <a:blip r:embed="rId4">
            <a:extLst>
              <a:ext uri="{28A0092B-C50C-407E-A947-70E740481C1C}">
                <a14:useLocalDpi xmlns:a14="http://schemas.microsoft.com/office/drawing/2010/main" val="0"/>
              </a:ext>
            </a:extLst>
          </a:blip>
          <a:srcRect r="20271" b="1"/>
          <a:stretch/>
        </p:blipFill>
        <p:spPr bwMode="auto">
          <a:xfrm>
            <a:off x="20" y="3428999"/>
            <a:ext cx="4882076" cy="3429001"/>
          </a:xfrm>
          <a:custGeom>
            <a:avLst/>
            <a:gdLst/>
            <a:ahLst/>
            <a:cxnLst/>
            <a:rect l="l" t="t" r="r" b="b"/>
            <a:pathLst>
              <a:path w="4882096" h="3429001">
                <a:moveTo>
                  <a:pt x="332680" y="0"/>
                </a:moveTo>
                <a:lnTo>
                  <a:pt x="4882096" y="0"/>
                </a:lnTo>
                <a:lnTo>
                  <a:pt x="4365943" y="3429001"/>
                </a:lnTo>
                <a:lnTo>
                  <a:pt x="0" y="3429001"/>
                </a:lnTo>
                <a:lnTo>
                  <a:pt x="0" y="2237155"/>
                </a:lnTo>
                <a:close/>
              </a:path>
            </a:pathLst>
          </a:custGeom>
          <a:noFill/>
          <a:extLst>
            <a:ext uri="{909E8E84-426E-40DD-AFC4-6F175D3DCCD1}">
              <a14:hiddenFill xmlns:a14="http://schemas.microsoft.com/office/drawing/2010/main">
                <a:solidFill>
                  <a:srgbClr val="FFFFFF"/>
                </a:solidFill>
              </a14:hiddenFill>
            </a:ext>
          </a:extLst>
        </p:spPr>
      </p:pic>
      <p:cxnSp>
        <p:nvCxnSpPr>
          <p:cNvPr id="1050" name="Straight Connector 1046">
            <a:extLst>
              <a:ext uri="{FF2B5EF4-FFF2-40B4-BE49-F238E27FC236}">
                <a16:creationId xmlns:a16="http://schemas.microsoft.com/office/drawing/2014/main" id="{2EC607CC-319E-425D-8A0C-EC6E84F6C3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2012" y="3433493"/>
            <a:ext cx="45494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EFF5868E-5712-3A9E-4856-327BD3DFF6AB}"/>
              </a:ext>
            </a:extLst>
          </p:cNvPr>
          <p:cNvSpPr>
            <a:spLocks noGrp="1"/>
          </p:cNvSpPr>
          <p:nvPr>
            <p:ph type="sldNum" sz="quarter" idx="12"/>
          </p:nvPr>
        </p:nvSpPr>
        <p:spPr>
          <a:xfrm>
            <a:off x="8590663" y="6041362"/>
            <a:ext cx="683339" cy="365125"/>
          </a:xfrm>
        </p:spPr>
        <p:txBody>
          <a:bodyPr vert="horz" lIns="91440" tIns="45720" rIns="91440" bIns="45720" rtlCol="0" anchor="ctr">
            <a:normAutofit/>
          </a:bodyPr>
          <a:lstStyle/>
          <a:p>
            <a:pPr>
              <a:spcAft>
                <a:spcPts val="600"/>
              </a:spcAft>
            </a:pPr>
            <a:fld id="{D57F1E4F-1CFF-5643-939E-217C01CDF565}" type="slidenum">
              <a:rPr lang="en-US" smtClean="0">
                <a:solidFill>
                  <a:schemeClr val="accent1"/>
                </a:solidFill>
                <a:latin typeface="+mn-lt"/>
                <a:cs typeface="+mn-cs"/>
              </a:rPr>
              <a:pPr>
                <a:spcAft>
                  <a:spcPts val="600"/>
                </a:spcAft>
              </a:pPr>
              <a:t>12</a:t>
            </a:fld>
            <a:endParaRPr lang="en-US">
              <a:solidFill>
                <a:schemeClr val="accent1"/>
              </a:solidFill>
              <a:latin typeface="+mn-lt"/>
              <a:cs typeface="+mn-cs"/>
            </a:endParaRPr>
          </a:p>
        </p:txBody>
      </p:sp>
    </p:spTree>
    <p:extLst>
      <p:ext uri="{BB962C8B-B14F-4D97-AF65-F5344CB8AC3E}">
        <p14:creationId xmlns:p14="http://schemas.microsoft.com/office/powerpoint/2010/main" val="771079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Godfrey &amp; Kahn Expertise</a:t>
            </a:r>
          </a:p>
        </p:txBody>
      </p:sp>
      <p:sp>
        <p:nvSpPr>
          <p:cNvPr id="3" name="Content Placeholder 2"/>
          <p:cNvSpPr>
            <a:spLocks noGrp="1"/>
          </p:cNvSpPr>
          <p:nvPr>
            <p:ph idx="1"/>
          </p:nvPr>
        </p:nvSpPr>
        <p:spPr/>
        <p:txBody>
          <a:bodyPr>
            <a:normAutofit fontScale="92500" lnSpcReduction="20000"/>
          </a:bodyPr>
          <a:lstStyle/>
          <a:p>
            <a:pPr>
              <a:spcAft>
                <a:spcPts val="600"/>
              </a:spcAft>
            </a:pPr>
            <a:r>
              <a:rPr lang="en-US" dirty="0"/>
              <a:t>Breach of fiduciary duty</a:t>
            </a:r>
          </a:p>
          <a:p>
            <a:pPr>
              <a:spcAft>
                <a:spcPts val="600"/>
              </a:spcAft>
            </a:pPr>
            <a:r>
              <a:rPr lang="en-US" dirty="0"/>
              <a:t>Fiduciary surcharge, removal, and resignation</a:t>
            </a:r>
          </a:p>
          <a:p>
            <a:pPr>
              <a:spcAft>
                <a:spcPts val="600"/>
              </a:spcAft>
            </a:pPr>
            <a:r>
              <a:rPr lang="en-US" dirty="0"/>
              <a:t>Undue influence, lack of capacity, and will contests</a:t>
            </a:r>
          </a:p>
          <a:p>
            <a:pPr>
              <a:spcAft>
                <a:spcPts val="600"/>
              </a:spcAft>
            </a:pPr>
            <a:r>
              <a:rPr lang="en-US" dirty="0"/>
              <a:t>Will and trust construction and modification</a:t>
            </a:r>
          </a:p>
          <a:p>
            <a:pPr>
              <a:spcAft>
                <a:spcPts val="600"/>
              </a:spcAft>
            </a:pPr>
            <a:r>
              <a:rPr lang="en-US" dirty="0"/>
              <a:t>Prudent investment and diversification issues</a:t>
            </a:r>
          </a:p>
          <a:p>
            <a:pPr>
              <a:spcAft>
                <a:spcPts val="600"/>
              </a:spcAft>
            </a:pPr>
            <a:r>
              <a:rPr lang="en-US" dirty="0"/>
              <a:t>Gift, estate and generation-skipping tax disputes</a:t>
            </a:r>
          </a:p>
          <a:p>
            <a:pPr>
              <a:spcAft>
                <a:spcPts val="600"/>
              </a:spcAft>
            </a:pPr>
            <a:r>
              <a:rPr lang="en-US" dirty="0"/>
              <a:t>Probate asset identification and recovery</a:t>
            </a:r>
          </a:p>
          <a:p>
            <a:pPr>
              <a:spcAft>
                <a:spcPts val="600"/>
              </a:spcAft>
            </a:pPr>
            <a:r>
              <a:rPr lang="en-US" dirty="0"/>
              <a:t>Charitable pledges and bequests</a:t>
            </a:r>
          </a:p>
          <a:p>
            <a:pPr>
              <a:spcAft>
                <a:spcPts val="1200"/>
              </a:spcAft>
            </a:pPr>
            <a:endParaRPr lang="en-US" dirty="0"/>
          </a:p>
        </p:txBody>
      </p:sp>
      <p:sp>
        <p:nvSpPr>
          <p:cNvPr id="5" name="Slide Number Placeholder 4"/>
          <p:cNvSpPr>
            <a:spLocks noGrp="1"/>
          </p:cNvSpPr>
          <p:nvPr>
            <p:ph type="sldNum" sz="quarter" idx="4"/>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4244444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5"/>
          </p:nvPr>
        </p:nvSpPr>
        <p:spPr>
          <a:xfrm>
            <a:off x="5304748" y="3467546"/>
            <a:ext cx="3686852" cy="514248"/>
          </a:xfrm>
        </p:spPr>
        <p:txBody>
          <a:bodyPr/>
          <a:lstStyle/>
          <a:p>
            <a:r>
              <a:rPr lang="en-US" dirty="0"/>
              <a:t>Jonathan R. Ingrisano</a:t>
            </a:r>
          </a:p>
        </p:txBody>
      </p:sp>
      <p:sp>
        <p:nvSpPr>
          <p:cNvPr id="7" name="Text Placeholder 6"/>
          <p:cNvSpPr>
            <a:spLocks noGrp="1"/>
          </p:cNvSpPr>
          <p:nvPr>
            <p:ph type="body" idx="16"/>
          </p:nvPr>
        </p:nvSpPr>
        <p:spPr>
          <a:xfrm>
            <a:off x="5304750" y="3981794"/>
            <a:ext cx="3686849" cy="742606"/>
          </a:xfrm>
        </p:spPr>
        <p:txBody>
          <a:bodyPr/>
          <a:lstStyle/>
          <a:p>
            <a:r>
              <a:rPr lang="en-US" dirty="0"/>
              <a:t>414.287.9611</a:t>
            </a:r>
          </a:p>
          <a:p>
            <a:r>
              <a:rPr lang="en-US" dirty="0">
                <a:hlinkClick r:id="rId2"/>
              </a:rPr>
              <a:t>jingrisano@gklaw.com</a:t>
            </a:r>
            <a:endParaRPr lang="en-US" dirty="0"/>
          </a:p>
        </p:txBody>
      </p:sp>
      <p:pic>
        <p:nvPicPr>
          <p:cNvPr id="33" name="Picture Placeholder 32"/>
          <p:cNvPicPr>
            <a:picLocks noGrp="1" noChangeAspect="1"/>
          </p:cNvPicPr>
          <p:nvPr>
            <p:ph type="pic" sz="quarter" idx="17"/>
          </p:nvPr>
        </p:nvPicPr>
        <p:blipFill>
          <a:blip r:embed="rId3" cstate="print">
            <a:extLst>
              <a:ext uri="{28A0092B-C50C-407E-A947-70E740481C1C}">
                <a14:useLocalDpi xmlns:a14="http://schemas.microsoft.com/office/drawing/2010/main" val="0"/>
              </a:ext>
            </a:extLst>
          </a:blip>
          <a:srcRect l="47" r="47"/>
          <a:stretch>
            <a:fillRect/>
          </a:stretch>
        </p:blipFill>
        <p:spPr>
          <a:xfrm>
            <a:off x="3432089" y="3223310"/>
            <a:ext cx="1444712" cy="1805890"/>
          </a:xfrm>
        </p:spPr>
      </p:pic>
      <p:sp>
        <p:nvSpPr>
          <p:cNvPr id="2" name="Title 1"/>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3003600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2400"/>
            <a:ext cx="8606366" cy="609600"/>
          </a:xfrm>
        </p:spPr>
        <p:txBody>
          <a:bodyPr>
            <a:normAutofit fontScale="90000"/>
          </a:bodyPr>
          <a:lstStyle/>
          <a:p>
            <a:r>
              <a:rPr lang="en-US" dirty="0"/>
              <a:t>Cases</a:t>
            </a:r>
          </a:p>
        </p:txBody>
      </p:sp>
      <p:sp>
        <p:nvSpPr>
          <p:cNvPr id="3" name="Content Placeholder 2"/>
          <p:cNvSpPr>
            <a:spLocks noGrp="1"/>
          </p:cNvSpPr>
          <p:nvPr>
            <p:ph idx="1"/>
          </p:nvPr>
        </p:nvSpPr>
        <p:spPr>
          <a:xfrm>
            <a:off x="677334" y="990600"/>
            <a:ext cx="8606366" cy="5385487"/>
          </a:xfrm>
        </p:spPr>
        <p:txBody>
          <a:bodyPr>
            <a:normAutofit fontScale="77500" lnSpcReduction="20000"/>
          </a:bodyPr>
          <a:lstStyle/>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8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Nelbach</a:t>
            </a:r>
            <a:r>
              <a:rPr kumimoji="0" lang="en-US" sz="28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v. </a:t>
            </a:r>
            <a:r>
              <a:rPr kumimoji="0" lang="en-US" sz="28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Nelbach</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291 A.3d 1129 (D.C. App. 2023)</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8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Bruno v. </a:t>
            </a:r>
            <a:r>
              <a:rPr kumimoji="0" lang="en-US" sz="28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Knippen</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2023 WL 2155408 (Ill. App. February 22, 2023)</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6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Meiri</a:t>
            </a:r>
            <a:r>
              <a:rPr kumimoji="0" lang="en-US" sz="26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v. </a:t>
            </a:r>
            <a:r>
              <a:rPr kumimoji="0" lang="en-US" sz="26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Shamtoubi</a:t>
            </a:r>
            <a:r>
              <a:rPr kumimoji="0" lang="en-US" sz="26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81 Cal.App.5</a:t>
            </a:r>
            <a:r>
              <a:rPr kumimoji="0" lang="en-US" sz="2600" b="0" i="0" u="none" strike="noStrike" kern="1200" cap="none" spc="0" normalizeH="0" baseline="3000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th</a:t>
            </a:r>
            <a:r>
              <a:rPr kumimoji="0" lang="en-US" sz="26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606 (2022)</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8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Schwalm</a:t>
            </a:r>
            <a:r>
              <a:rPr kumimoji="0" lang="en-US" sz="28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v. </a:t>
            </a:r>
            <a:r>
              <a:rPr kumimoji="0" lang="en-US" sz="28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Schwalm</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213 N.E.2d 618 (Mass. Ct. App. 2023)</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8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Zahnleuter</a:t>
            </a:r>
            <a:r>
              <a:rPr kumimoji="0" lang="en-US" sz="28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v. Mueller</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88 Cal.App.5</a:t>
            </a:r>
            <a:r>
              <a:rPr kumimoji="0" lang="en-US" sz="2800" b="0" i="0" u="none" strike="noStrike" kern="1200" cap="none" spc="0" normalizeH="0" baseline="3000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th</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1294 (2023)</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8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Imo Amelia Noel Living Trust</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2022 WL 3681269 (Del. Ch. Aug. 16, 2022)</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8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In re Eva Marie Hanson Living Trust</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986 N.W.2d 1 (Minn. Ct. App. 2023)</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8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Barbetti</a:t>
            </a:r>
            <a:r>
              <a:rPr kumimoji="0" lang="en-US" sz="28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v. </a:t>
            </a:r>
            <a:r>
              <a:rPr kumimoji="0" lang="en-US" sz="2800" b="0" i="0" u="sng" strike="noStrike" kern="1200" cap="none" spc="0" normalizeH="0" baseline="0" noProof="0" dirty="0" err="1">
                <a:ln>
                  <a:noFill/>
                </a:ln>
                <a:solidFill>
                  <a:srgbClr val="EBEBEB">
                    <a:lumMod val="25000"/>
                  </a:srgbClr>
                </a:solidFill>
                <a:effectLst/>
                <a:uLnTx/>
                <a:uFillTx/>
                <a:latin typeface="Arial" panose="020B0604020202020204" pitchFamily="34" charset="0"/>
                <a:ea typeface="+mn-ea"/>
                <a:cs typeface="Arial" panose="020B0604020202020204" pitchFamily="34" charset="0"/>
              </a:rPr>
              <a:t>Stempniewicz</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189 N.E.3d 264 (Mass. 2022).</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8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In re Estate of Williams</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2023 WL 5274563 (Tenn. Ct. App., August 16, 2023)</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r>
              <a:rPr kumimoji="0" lang="en-US" sz="2800" b="0" i="0" u="sng"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Delaware Valley Landscape Stone, Inc. v. RRQ, LLC</a:t>
            </a:r>
            <a:r>
              <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rPr>
              <a:t>, 284 A.3d 459 (Pa. Super. Ct. 2022).</a:t>
            </a: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endPar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endPar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rgbClr val="002D62"/>
              </a:buClr>
              <a:buSzPct val="80000"/>
              <a:buFont typeface="Wingdings 3" charset="2"/>
              <a:buChar char=""/>
              <a:tabLst/>
              <a:defRPr/>
            </a:pPr>
            <a:endParaRPr kumimoji="0" lang="en-US" sz="2800" b="0" i="0" u="none" strike="noStrike" kern="1200" cap="none" spc="0" normalizeH="0" baseline="0" noProof="0" dirty="0">
              <a:ln>
                <a:noFill/>
              </a:ln>
              <a:solidFill>
                <a:srgbClr val="EBEBEB">
                  <a:lumMod val="25000"/>
                </a:srgbClr>
              </a:solidFill>
              <a:effectLst/>
              <a:uLnTx/>
              <a:uFillTx/>
              <a:latin typeface="Arial" panose="020B0604020202020204" pitchFamily="34" charset="0"/>
              <a:ea typeface="+mn-ea"/>
              <a:cs typeface="Arial" panose="020B0604020202020204" pitchFamily="34" charset="0"/>
            </a:endParaRPr>
          </a:p>
          <a:p>
            <a:endParaRPr lang="en-US" dirty="0"/>
          </a:p>
        </p:txBody>
      </p:sp>
      <p:sp>
        <p:nvSpPr>
          <p:cNvPr id="5" name="Slide Number Placeholder 4"/>
          <p:cNvSpPr>
            <a:spLocks noGrp="1"/>
          </p:cNvSpPr>
          <p:nvPr>
            <p:ph type="sldNum" sz="quarter" idx="4"/>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165927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3DB9C-7EA9-B4FB-1F62-39BB1EB0CFC0}"/>
              </a:ext>
            </a:extLst>
          </p:cNvPr>
          <p:cNvSpPr>
            <a:spLocks noGrp="1"/>
          </p:cNvSpPr>
          <p:nvPr>
            <p:ph type="title"/>
          </p:nvPr>
        </p:nvSpPr>
        <p:spPr>
          <a:xfrm>
            <a:off x="677334" y="609600"/>
            <a:ext cx="8606366" cy="990600"/>
          </a:xfrm>
        </p:spPr>
        <p:txBody>
          <a:bodyPr anchor="ctr"/>
          <a:lstStyle/>
          <a:p>
            <a:r>
              <a:rPr lang="en-US" dirty="0"/>
              <a:t>“Waste” Management</a:t>
            </a:r>
          </a:p>
        </p:txBody>
      </p:sp>
      <p:sp>
        <p:nvSpPr>
          <p:cNvPr id="3" name="Content Placeholder 2">
            <a:extLst>
              <a:ext uri="{FF2B5EF4-FFF2-40B4-BE49-F238E27FC236}">
                <a16:creationId xmlns:a16="http://schemas.microsoft.com/office/drawing/2014/main" id="{7B870F79-E16D-027F-5651-07895D8FE575}"/>
              </a:ext>
            </a:extLst>
          </p:cNvPr>
          <p:cNvSpPr>
            <a:spLocks noGrp="1"/>
          </p:cNvSpPr>
          <p:nvPr>
            <p:ph idx="1"/>
          </p:nvPr>
        </p:nvSpPr>
        <p:spPr>
          <a:xfrm>
            <a:off x="677334" y="1828801"/>
            <a:ext cx="8606366" cy="4547286"/>
          </a:xfrm>
        </p:spPr>
        <p:txBody>
          <a:bodyPr>
            <a:normAutofit/>
          </a:bodyPr>
          <a:lstStyle/>
          <a:p>
            <a:r>
              <a:rPr lang="en-US" u="sng" dirty="0" err="1"/>
              <a:t>Nelbach</a:t>
            </a:r>
            <a:r>
              <a:rPr lang="en-US" u="sng" dirty="0"/>
              <a:t> v. </a:t>
            </a:r>
            <a:r>
              <a:rPr lang="en-US" u="sng" dirty="0" err="1"/>
              <a:t>Nelbach</a:t>
            </a:r>
            <a:r>
              <a:rPr lang="en-US" dirty="0"/>
              <a:t>, 291 A.3d 1129 (D.C. App. 2023)</a:t>
            </a:r>
          </a:p>
          <a:p>
            <a:pPr lvl="1"/>
            <a:r>
              <a:rPr lang="en-US" dirty="0"/>
              <a:t>Issue:  Does a life tenant’s property tax arrearage constitute “waste”?</a:t>
            </a:r>
          </a:p>
          <a:p>
            <a:pPr lvl="1"/>
            <a:r>
              <a:rPr lang="en-US" dirty="0"/>
              <a:t>H:  Arrearage, lien, and notice of delinquency is not enough.</a:t>
            </a:r>
          </a:p>
          <a:p>
            <a:pPr lvl="2"/>
            <a:r>
              <a:rPr lang="en-US" dirty="0"/>
              <a:t>Remaindermen still has protection / action for damages.</a:t>
            </a:r>
          </a:p>
          <a:p>
            <a:pPr lvl="1"/>
            <a:r>
              <a:rPr lang="en-US" dirty="0"/>
              <a:t>“Waste” requires a “detrimental, lasting injury to property that compromises the remainder interest.”</a:t>
            </a:r>
          </a:p>
          <a:p>
            <a:r>
              <a:rPr lang="en-US" dirty="0"/>
              <a:t>Wisconsin:  </a:t>
            </a:r>
            <a:r>
              <a:rPr lang="en-US" u="sng" dirty="0" err="1"/>
              <a:t>Melms</a:t>
            </a:r>
            <a:r>
              <a:rPr lang="en-US" u="sng" dirty="0"/>
              <a:t> v. Pabst Brewing Co.</a:t>
            </a:r>
            <a:r>
              <a:rPr lang="en-US" dirty="0"/>
              <a:t>, 104 Wis. 7 (1899).</a:t>
            </a:r>
          </a:p>
        </p:txBody>
      </p:sp>
      <p:sp>
        <p:nvSpPr>
          <p:cNvPr id="4" name="Slide Number Placeholder 3">
            <a:extLst>
              <a:ext uri="{FF2B5EF4-FFF2-40B4-BE49-F238E27FC236}">
                <a16:creationId xmlns:a16="http://schemas.microsoft.com/office/drawing/2014/main" id="{F8623513-412C-43E2-A553-4CAC9656028F}"/>
              </a:ext>
            </a:extLst>
          </p:cNvPr>
          <p:cNvSpPr>
            <a:spLocks noGrp="1"/>
          </p:cNvSpPr>
          <p:nvPr>
            <p:ph type="sldNum" sz="quarter" idx="4"/>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511900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27D90-053D-B341-256C-BE7830B0637D}"/>
              </a:ext>
            </a:extLst>
          </p:cNvPr>
          <p:cNvSpPr>
            <a:spLocks noGrp="1"/>
          </p:cNvSpPr>
          <p:nvPr>
            <p:ph type="title"/>
          </p:nvPr>
        </p:nvSpPr>
        <p:spPr/>
        <p:txBody>
          <a:bodyPr anchor="ctr"/>
          <a:lstStyle/>
          <a:p>
            <a:r>
              <a:rPr lang="en-US" dirty="0"/>
              <a:t>Name that Bequest!</a:t>
            </a:r>
          </a:p>
        </p:txBody>
      </p:sp>
      <p:sp>
        <p:nvSpPr>
          <p:cNvPr id="3" name="Content Placeholder 2">
            <a:extLst>
              <a:ext uri="{FF2B5EF4-FFF2-40B4-BE49-F238E27FC236}">
                <a16:creationId xmlns:a16="http://schemas.microsoft.com/office/drawing/2014/main" id="{1FBEAD2B-E17F-013A-C3D1-2755BA0696A4}"/>
              </a:ext>
            </a:extLst>
          </p:cNvPr>
          <p:cNvSpPr>
            <a:spLocks noGrp="1"/>
          </p:cNvSpPr>
          <p:nvPr>
            <p:ph idx="1"/>
          </p:nvPr>
        </p:nvSpPr>
        <p:spPr/>
        <p:txBody>
          <a:bodyPr>
            <a:normAutofit/>
          </a:bodyPr>
          <a:lstStyle/>
          <a:p>
            <a:r>
              <a:rPr lang="en-US" u="sng" dirty="0"/>
              <a:t>Bruno v. </a:t>
            </a:r>
            <a:r>
              <a:rPr lang="en-US" u="sng" dirty="0" err="1"/>
              <a:t>Knippen</a:t>
            </a:r>
            <a:r>
              <a:rPr lang="en-US" dirty="0"/>
              <a:t>, 2023 WL 2155408 (Ill. App. February 22, 2023)</a:t>
            </a:r>
          </a:p>
          <a:p>
            <a:pPr lvl="1"/>
            <a:r>
              <a:rPr lang="en-US" dirty="0"/>
              <a:t>What is the difference between a “specific” v. “demonstrative” v. “general” bequest?</a:t>
            </a:r>
          </a:p>
          <a:p>
            <a:pPr lvl="1"/>
            <a:r>
              <a:rPr lang="en-US" dirty="0"/>
              <a:t>Importance to ademption and abatement doctrines.</a:t>
            </a:r>
          </a:p>
          <a:p>
            <a:pPr marL="457200" lvl="1" indent="0">
              <a:buNone/>
            </a:pPr>
            <a:endParaRPr lang="en-US" dirty="0"/>
          </a:p>
          <a:p>
            <a:r>
              <a:rPr lang="en-US" dirty="0"/>
              <a:t>WI:  </a:t>
            </a:r>
            <a:r>
              <a:rPr lang="en-US" u="sng" dirty="0"/>
              <a:t>In re Haberl’s Estate</a:t>
            </a:r>
            <a:r>
              <a:rPr lang="en-US" dirty="0"/>
              <a:t>, 41 Wis.2d 64 (1968)(recognizing / defining “demonstrative legacy”)</a:t>
            </a:r>
          </a:p>
        </p:txBody>
      </p:sp>
      <p:sp>
        <p:nvSpPr>
          <p:cNvPr id="4" name="Slide Number Placeholder 3">
            <a:extLst>
              <a:ext uri="{FF2B5EF4-FFF2-40B4-BE49-F238E27FC236}">
                <a16:creationId xmlns:a16="http://schemas.microsoft.com/office/drawing/2014/main" id="{F8623513-412C-43E2-A553-4CAC9656028F}"/>
              </a:ext>
            </a:extLst>
          </p:cNvPr>
          <p:cNvSpPr>
            <a:spLocks noGrp="1"/>
          </p:cNvSpPr>
          <p:nvPr>
            <p:ph type="sldNum" sz="quarter" idx="4"/>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640132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9C4F1-6D91-AE93-6956-492202864314}"/>
              </a:ext>
            </a:extLst>
          </p:cNvPr>
          <p:cNvSpPr>
            <a:spLocks noGrp="1"/>
          </p:cNvSpPr>
          <p:nvPr>
            <p:ph type="title"/>
          </p:nvPr>
        </p:nvSpPr>
        <p:spPr/>
        <p:txBody>
          <a:bodyPr anchor="ctr"/>
          <a:lstStyle/>
          <a:p>
            <a:r>
              <a:rPr lang="en-US" dirty="0"/>
              <a:t>No Contest Clauses &amp; “Probable Cause”</a:t>
            </a:r>
          </a:p>
        </p:txBody>
      </p:sp>
      <p:sp>
        <p:nvSpPr>
          <p:cNvPr id="3" name="Content Placeholder 2">
            <a:extLst>
              <a:ext uri="{FF2B5EF4-FFF2-40B4-BE49-F238E27FC236}">
                <a16:creationId xmlns:a16="http://schemas.microsoft.com/office/drawing/2014/main" id="{C5D0E48A-92D4-BEF2-05D5-34C123D6282B}"/>
              </a:ext>
            </a:extLst>
          </p:cNvPr>
          <p:cNvSpPr>
            <a:spLocks noGrp="1"/>
          </p:cNvSpPr>
          <p:nvPr>
            <p:ph idx="1"/>
          </p:nvPr>
        </p:nvSpPr>
        <p:spPr/>
        <p:txBody>
          <a:bodyPr>
            <a:normAutofit fontScale="92500"/>
          </a:bodyPr>
          <a:lstStyle/>
          <a:p>
            <a:r>
              <a:rPr lang="en-US" u="sng" dirty="0" err="1"/>
              <a:t>Meiri</a:t>
            </a:r>
            <a:r>
              <a:rPr lang="en-US" u="sng" dirty="0"/>
              <a:t> v. </a:t>
            </a:r>
            <a:r>
              <a:rPr lang="en-US" u="sng" dirty="0" err="1"/>
              <a:t>Shamtoubi</a:t>
            </a:r>
            <a:r>
              <a:rPr lang="en-US" dirty="0"/>
              <a:t>, 81 Cal.App.5</a:t>
            </a:r>
            <a:r>
              <a:rPr lang="en-US" baseline="30000" dirty="0"/>
              <a:t>th</a:t>
            </a:r>
            <a:r>
              <a:rPr lang="en-US" dirty="0"/>
              <a:t> 606 (2022)</a:t>
            </a:r>
          </a:p>
          <a:p>
            <a:pPr lvl="1"/>
            <a:r>
              <a:rPr lang="en-US" dirty="0"/>
              <a:t>Issue:  Is an untimely challenge to a trust necessarily lacking in probable cause?</a:t>
            </a:r>
          </a:p>
          <a:p>
            <a:pPr lvl="1"/>
            <a:r>
              <a:rPr lang="en-US" dirty="0"/>
              <a:t>Challenger:  Probable cause turns on the substance of the matter, not compliance with procedures.</a:t>
            </a:r>
          </a:p>
          <a:p>
            <a:pPr lvl="1"/>
            <a:r>
              <a:rPr lang="en-US" dirty="0"/>
              <a:t>Held:  An untimely filing is a direct contest; and as a matter of statutory construction, “probable cause” means a “reasonable likelihood that the requested relief will be granted.”</a:t>
            </a:r>
          </a:p>
          <a:p>
            <a:pPr lvl="2"/>
            <a:r>
              <a:rPr lang="en-US" dirty="0"/>
              <a:t>Different from “probable cause” under the malicious prosecution standard.</a:t>
            </a:r>
          </a:p>
          <a:p>
            <a:r>
              <a:rPr lang="en-US" dirty="0"/>
              <a:t>A Wisconsin “1-2 Punch”?  Sections 701.0604(1)(b) and 854.19. </a:t>
            </a:r>
          </a:p>
        </p:txBody>
      </p:sp>
      <p:sp>
        <p:nvSpPr>
          <p:cNvPr id="4" name="Slide Number Placeholder 3">
            <a:extLst>
              <a:ext uri="{FF2B5EF4-FFF2-40B4-BE49-F238E27FC236}">
                <a16:creationId xmlns:a16="http://schemas.microsoft.com/office/drawing/2014/main" id="{897A1905-1B80-FEAE-89F1-E05891C218C4}"/>
              </a:ext>
            </a:extLst>
          </p:cNvPr>
          <p:cNvSpPr>
            <a:spLocks noGrp="1"/>
          </p:cNvSpPr>
          <p:nvPr>
            <p:ph type="sldNum" sz="quarter" idx="4"/>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907484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DBA4A-2BAE-E17B-2D75-75A40FED8546}"/>
              </a:ext>
            </a:extLst>
          </p:cNvPr>
          <p:cNvSpPr>
            <a:spLocks noGrp="1"/>
          </p:cNvSpPr>
          <p:nvPr>
            <p:ph type="title"/>
          </p:nvPr>
        </p:nvSpPr>
        <p:spPr/>
        <p:txBody>
          <a:bodyPr anchor="ctr">
            <a:normAutofit/>
          </a:bodyPr>
          <a:lstStyle/>
          <a:p>
            <a:r>
              <a:rPr lang="en-US" dirty="0"/>
              <a:t>So, To Whom Must a Trustee Account?</a:t>
            </a:r>
          </a:p>
        </p:txBody>
      </p:sp>
      <p:sp>
        <p:nvSpPr>
          <p:cNvPr id="3" name="Content Placeholder 2">
            <a:extLst>
              <a:ext uri="{FF2B5EF4-FFF2-40B4-BE49-F238E27FC236}">
                <a16:creationId xmlns:a16="http://schemas.microsoft.com/office/drawing/2014/main" id="{53A1B0BE-0097-FB6C-DDE5-0789C3CE0E32}"/>
              </a:ext>
            </a:extLst>
          </p:cNvPr>
          <p:cNvSpPr>
            <a:spLocks noGrp="1"/>
          </p:cNvSpPr>
          <p:nvPr>
            <p:ph idx="1"/>
          </p:nvPr>
        </p:nvSpPr>
        <p:spPr/>
        <p:txBody>
          <a:bodyPr>
            <a:normAutofit lnSpcReduction="10000"/>
          </a:bodyPr>
          <a:lstStyle/>
          <a:p>
            <a:r>
              <a:rPr lang="en-US" u="sng" dirty="0" err="1"/>
              <a:t>Schwalm</a:t>
            </a:r>
            <a:r>
              <a:rPr lang="en-US" u="sng" dirty="0"/>
              <a:t> v. </a:t>
            </a:r>
            <a:r>
              <a:rPr lang="en-US" u="sng" dirty="0" err="1"/>
              <a:t>Schwalm</a:t>
            </a:r>
            <a:r>
              <a:rPr lang="en-US" dirty="0"/>
              <a:t>, 213 N.E.2d 618 (Mass. Ct. App. 2023)</a:t>
            </a:r>
          </a:p>
          <a:p>
            <a:pPr lvl="1"/>
            <a:r>
              <a:rPr lang="en-US" dirty="0"/>
              <a:t>Issue:  Contingent beneficiaries demanded accountings under the Trust Code and under the trustee’s common law duty to maintain books and records.</a:t>
            </a:r>
          </a:p>
          <a:p>
            <a:pPr lvl="1"/>
            <a:r>
              <a:rPr lang="en-US" dirty="0"/>
              <a:t>Held:  Only qualified beneficiaries have the right, and the common law duty to maintain books and records is not the same thing as the duty to provide those records to beneficiaries.  (MA formulation of qualified beneficiary was limited.)</a:t>
            </a:r>
          </a:p>
          <a:p>
            <a:r>
              <a:rPr lang="en-US" dirty="0"/>
              <a:t>Wisconsin:  Section 701.0813 and 701.0103(21)(b)(1).</a:t>
            </a:r>
          </a:p>
          <a:p>
            <a:endParaRPr lang="en-US" u="sng" dirty="0"/>
          </a:p>
        </p:txBody>
      </p:sp>
      <p:sp>
        <p:nvSpPr>
          <p:cNvPr id="4" name="Slide Number Placeholder 3">
            <a:extLst>
              <a:ext uri="{FF2B5EF4-FFF2-40B4-BE49-F238E27FC236}">
                <a16:creationId xmlns:a16="http://schemas.microsoft.com/office/drawing/2014/main" id="{1CF85369-C584-F864-9126-9F8E5E9A8213}"/>
              </a:ext>
            </a:extLst>
          </p:cNvPr>
          <p:cNvSpPr>
            <a:spLocks noGrp="1"/>
          </p:cNvSpPr>
          <p:nvPr>
            <p:ph type="sldNum" sz="quarter" idx="4"/>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734988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CE3F-4144-0B68-063A-09C3F2E79FFA}"/>
              </a:ext>
            </a:extLst>
          </p:cNvPr>
          <p:cNvSpPr>
            <a:spLocks noGrp="1"/>
          </p:cNvSpPr>
          <p:nvPr>
            <p:ph type="title"/>
          </p:nvPr>
        </p:nvSpPr>
        <p:spPr/>
        <p:txBody>
          <a:bodyPr anchor="ctr"/>
          <a:lstStyle/>
          <a:p>
            <a:r>
              <a:rPr lang="en-US" dirty="0"/>
              <a:t>Attorneys’ Fees – Defending Validity v. Individual Interests</a:t>
            </a:r>
          </a:p>
        </p:txBody>
      </p:sp>
      <p:sp>
        <p:nvSpPr>
          <p:cNvPr id="3" name="Content Placeholder 2">
            <a:extLst>
              <a:ext uri="{FF2B5EF4-FFF2-40B4-BE49-F238E27FC236}">
                <a16:creationId xmlns:a16="http://schemas.microsoft.com/office/drawing/2014/main" id="{7A242741-D165-225C-8B6C-8A040EE14158}"/>
              </a:ext>
            </a:extLst>
          </p:cNvPr>
          <p:cNvSpPr>
            <a:spLocks noGrp="1"/>
          </p:cNvSpPr>
          <p:nvPr>
            <p:ph idx="1"/>
          </p:nvPr>
        </p:nvSpPr>
        <p:spPr/>
        <p:txBody>
          <a:bodyPr/>
          <a:lstStyle/>
          <a:p>
            <a:r>
              <a:rPr lang="en-US" u="sng" dirty="0" err="1"/>
              <a:t>Zahnleuter</a:t>
            </a:r>
            <a:r>
              <a:rPr lang="en-US" u="sng" dirty="0"/>
              <a:t> v. Mueller</a:t>
            </a:r>
            <a:r>
              <a:rPr lang="en-US" dirty="0"/>
              <a:t>, 88 Cal.App.5</a:t>
            </a:r>
            <a:r>
              <a:rPr lang="en-US" baseline="30000" dirty="0"/>
              <a:t>th</a:t>
            </a:r>
            <a:r>
              <a:rPr lang="en-US" dirty="0"/>
              <a:t> 1294 (2023)</a:t>
            </a:r>
          </a:p>
          <a:p>
            <a:pPr lvl="1"/>
            <a:r>
              <a:rPr lang="en-US" dirty="0"/>
              <a:t>Trustee appealed surcharge for fees he expended in defense of amendment favoring his children.</a:t>
            </a:r>
          </a:p>
          <a:p>
            <a:pPr lvl="1"/>
            <a:r>
              <a:rPr lang="en-US" dirty="0"/>
              <a:t>Validity of trust vs. who benefits / controls.</a:t>
            </a:r>
          </a:p>
          <a:p>
            <a:pPr lvl="1"/>
            <a:r>
              <a:rPr lang="en-US" dirty="0"/>
              <a:t>Need for the trustee’s defense?</a:t>
            </a:r>
          </a:p>
          <a:p>
            <a:r>
              <a:rPr lang="en-US" dirty="0">
                <a:solidFill>
                  <a:srgbClr val="000000"/>
                </a:solidFill>
                <a:effectLst/>
                <a:latin typeface="Times New Roman" panose="02020603050405020304" pitchFamily="18" charset="0"/>
                <a:ea typeface="Times New Roman" panose="02020603050405020304" pitchFamily="18" charset="0"/>
              </a:rPr>
              <a:t>“While it would not have been proper for the trustee to have allowed a default in the litigation, there was no basis for the trustee to have taken other than a neutral position in the contest....”</a:t>
            </a:r>
            <a:endParaRPr lang="en-US" dirty="0"/>
          </a:p>
          <a:p>
            <a:endParaRPr lang="en-US" dirty="0"/>
          </a:p>
        </p:txBody>
      </p:sp>
      <p:sp>
        <p:nvSpPr>
          <p:cNvPr id="4" name="Slide Number Placeholder 3">
            <a:extLst>
              <a:ext uri="{FF2B5EF4-FFF2-40B4-BE49-F238E27FC236}">
                <a16:creationId xmlns:a16="http://schemas.microsoft.com/office/drawing/2014/main" id="{5F5DF063-7517-1421-7E6C-F9F8998DCADD}"/>
              </a:ext>
            </a:extLst>
          </p:cNvPr>
          <p:cNvSpPr>
            <a:spLocks noGrp="1"/>
          </p:cNvSpPr>
          <p:nvPr>
            <p:ph type="sldNum" sz="quarter" idx="4"/>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617394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EA62C-A971-5F13-8E08-AF76C8F10D10}"/>
              </a:ext>
            </a:extLst>
          </p:cNvPr>
          <p:cNvSpPr>
            <a:spLocks noGrp="1"/>
          </p:cNvSpPr>
          <p:nvPr>
            <p:ph type="title"/>
          </p:nvPr>
        </p:nvSpPr>
        <p:spPr/>
        <p:txBody>
          <a:bodyPr anchor="ctr"/>
          <a:lstStyle/>
          <a:p>
            <a:r>
              <a:rPr lang="en-US" dirty="0"/>
              <a:t>Amendments!  (Part I)</a:t>
            </a:r>
          </a:p>
        </p:txBody>
      </p:sp>
      <p:sp>
        <p:nvSpPr>
          <p:cNvPr id="3" name="Content Placeholder 2">
            <a:extLst>
              <a:ext uri="{FF2B5EF4-FFF2-40B4-BE49-F238E27FC236}">
                <a16:creationId xmlns:a16="http://schemas.microsoft.com/office/drawing/2014/main" id="{DAC8216B-9D3A-553D-3FBC-141D77E4E713}"/>
              </a:ext>
            </a:extLst>
          </p:cNvPr>
          <p:cNvSpPr>
            <a:spLocks noGrp="1"/>
          </p:cNvSpPr>
          <p:nvPr>
            <p:ph idx="1"/>
          </p:nvPr>
        </p:nvSpPr>
        <p:spPr/>
        <p:txBody>
          <a:bodyPr/>
          <a:lstStyle/>
          <a:p>
            <a:r>
              <a:rPr lang="en-US" u="sng" dirty="0"/>
              <a:t>Imo Amelia Noel Living Trust</a:t>
            </a:r>
            <a:r>
              <a:rPr lang="en-US" dirty="0"/>
              <a:t>, 2022 WL 3681269 (Del. Ch. Aug. 16, 2022)</a:t>
            </a:r>
          </a:p>
          <a:p>
            <a:pPr lvl="1"/>
            <a:r>
              <a:rPr lang="en-US" dirty="0"/>
              <a:t>Issue:  Where decedent amended pour-over will in 2019 to disinherit daughter, but did not amend the 2018 revocable trust, is the trust deemed amended?</a:t>
            </a:r>
          </a:p>
          <a:p>
            <a:pPr lvl="1"/>
            <a:r>
              <a:rPr lang="en-US" dirty="0"/>
              <a:t>Held:  Yes. </a:t>
            </a:r>
            <a:r>
              <a:rPr lang="en-US" sz="2000" dirty="0">
                <a:solidFill>
                  <a:srgbClr val="000000"/>
                </a:solidFill>
                <a:effectLst/>
                <a:latin typeface="Times New Roman" panose="02020603050405020304" pitchFamily="18" charset="0"/>
                <a:ea typeface="Times New Roman" panose="02020603050405020304" pitchFamily="18" charset="0"/>
              </a:rPr>
              <a:t>Decedent’s intent was clear from extrinsic evidence and the 2019 Will effectively amended the 2018 Trust. </a:t>
            </a:r>
          </a:p>
          <a:p>
            <a:r>
              <a:rPr lang="en-US" dirty="0">
                <a:solidFill>
                  <a:srgbClr val="000000"/>
                </a:solidFill>
                <a:latin typeface="Times New Roman" panose="02020603050405020304" pitchFamily="18" charset="0"/>
              </a:rPr>
              <a:t>Wisconsin is already ahead of Delaware?!</a:t>
            </a:r>
          </a:p>
          <a:p>
            <a:pPr lvl="1"/>
            <a:r>
              <a:rPr lang="en-US" dirty="0">
                <a:solidFill>
                  <a:srgbClr val="000000"/>
                </a:solidFill>
                <a:latin typeface="Times New Roman" panose="02020603050405020304" pitchFamily="18" charset="0"/>
              </a:rPr>
              <a:t>Wis. Stat. §  701.0602(3)(b)(1)</a:t>
            </a:r>
            <a:endParaRPr lang="en-US" dirty="0"/>
          </a:p>
        </p:txBody>
      </p:sp>
      <p:sp>
        <p:nvSpPr>
          <p:cNvPr id="4" name="Slide Number Placeholder 3">
            <a:extLst>
              <a:ext uri="{FF2B5EF4-FFF2-40B4-BE49-F238E27FC236}">
                <a16:creationId xmlns:a16="http://schemas.microsoft.com/office/drawing/2014/main" id="{FBE4CB24-6416-7FFF-718A-BD2134BE3528}"/>
              </a:ext>
            </a:extLst>
          </p:cNvPr>
          <p:cNvSpPr>
            <a:spLocks noGrp="1"/>
          </p:cNvSpPr>
          <p:nvPr>
            <p:ph type="sldNum" sz="quarter" idx="4"/>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729460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96FD-0610-F58F-D53F-BA0A02A9B96B}"/>
              </a:ext>
            </a:extLst>
          </p:cNvPr>
          <p:cNvSpPr>
            <a:spLocks noGrp="1"/>
          </p:cNvSpPr>
          <p:nvPr>
            <p:ph type="title"/>
          </p:nvPr>
        </p:nvSpPr>
        <p:spPr/>
        <p:txBody>
          <a:bodyPr anchor="ctr"/>
          <a:lstStyle/>
          <a:p>
            <a:r>
              <a:rPr lang="en-US" dirty="0"/>
              <a:t>Amendments!  (Part Deux -- POAs)</a:t>
            </a:r>
          </a:p>
        </p:txBody>
      </p:sp>
      <p:sp>
        <p:nvSpPr>
          <p:cNvPr id="3" name="Content Placeholder 2">
            <a:extLst>
              <a:ext uri="{FF2B5EF4-FFF2-40B4-BE49-F238E27FC236}">
                <a16:creationId xmlns:a16="http://schemas.microsoft.com/office/drawing/2014/main" id="{8609C0A2-17BF-9C3A-CDAB-20840C624BCD}"/>
              </a:ext>
            </a:extLst>
          </p:cNvPr>
          <p:cNvSpPr>
            <a:spLocks noGrp="1"/>
          </p:cNvSpPr>
          <p:nvPr>
            <p:ph idx="1"/>
          </p:nvPr>
        </p:nvSpPr>
        <p:spPr/>
        <p:txBody>
          <a:bodyPr/>
          <a:lstStyle/>
          <a:p>
            <a:r>
              <a:rPr lang="en-US" u="sng" dirty="0"/>
              <a:t>In re Eva Marie Hanson Living Trust</a:t>
            </a:r>
            <a:r>
              <a:rPr lang="en-US" dirty="0"/>
              <a:t>, 986 N.W.2d 1 (Minn. Ct. App. 2023)</a:t>
            </a:r>
          </a:p>
          <a:p>
            <a:pPr lvl="1"/>
            <a:r>
              <a:rPr lang="en-US" sz="2000" dirty="0">
                <a:solidFill>
                  <a:srgbClr val="000000"/>
                </a:solidFill>
                <a:effectLst/>
                <a:latin typeface="Times New Roman" panose="02020603050405020304" pitchFamily="18" charset="0"/>
                <a:ea typeface="Times New Roman" panose="02020603050405020304" pitchFamily="18" charset="0"/>
              </a:rPr>
              <a:t>Wa</a:t>
            </a:r>
            <a:r>
              <a:rPr lang="en-US" dirty="0">
                <a:solidFill>
                  <a:srgbClr val="000000"/>
                </a:solidFill>
                <a:latin typeface="Times New Roman" panose="02020603050405020304" pitchFamily="18" charset="0"/>
                <a:ea typeface="Times New Roman" panose="02020603050405020304" pitchFamily="18" charset="0"/>
              </a:rPr>
              <a:t>s trust </a:t>
            </a:r>
            <a:r>
              <a:rPr lang="en-US" sz="2000" dirty="0">
                <a:solidFill>
                  <a:srgbClr val="000000"/>
                </a:solidFill>
                <a:effectLst/>
                <a:latin typeface="Times New Roman" panose="02020603050405020304" pitchFamily="18" charset="0"/>
                <a:ea typeface="Times New Roman" panose="02020603050405020304" pitchFamily="18" charset="0"/>
              </a:rPr>
              <a:t>properly amended by the settlor’s attorney-in-fact pursuant to a statutory short-form power of attorney?</a:t>
            </a:r>
          </a:p>
          <a:p>
            <a:pPr lvl="1"/>
            <a:r>
              <a:rPr lang="en-US" dirty="0">
                <a:solidFill>
                  <a:srgbClr val="000000"/>
                </a:solidFill>
                <a:latin typeface="Times New Roman" panose="02020603050405020304" pitchFamily="18" charset="0"/>
              </a:rPr>
              <a:t>No. “B</a:t>
            </a:r>
            <a:r>
              <a:rPr lang="en-US" sz="2000" dirty="0">
                <a:solidFill>
                  <a:srgbClr val="000000"/>
                </a:solidFill>
                <a:effectLst/>
                <a:latin typeface="Times New Roman" panose="02020603050405020304" pitchFamily="18" charset="0"/>
                <a:ea typeface="Times New Roman" panose="02020603050405020304" pitchFamily="18" charset="0"/>
              </a:rPr>
              <a:t>ecause the 2013 amended trust explicitly and unambiguously provides a method to amend the trust that is expressly made exclusive, we do not look to another writing to ascertain the settlor’s intent.”</a:t>
            </a:r>
          </a:p>
          <a:p>
            <a:r>
              <a:rPr lang="en-US" dirty="0">
                <a:solidFill>
                  <a:srgbClr val="000000"/>
                </a:solidFill>
                <a:latin typeface="Times New Roman" panose="02020603050405020304" pitchFamily="18" charset="0"/>
                <a:ea typeface="Times New Roman" panose="02020603050405020304" pitchFamily="18" charset="0"/>
              </a:rPr>
              <a:t>Look to the trust first, then to the power of attorney.  The first must not prohibit agent amendment, the second must expressly provide it.</a:t>
            </a:r>
            <a:endParaRPr lang="en-US" dirty="0"/>
          </a:p>
        </p:txBody>
      </p:sp>
      <p:sp>
        <p:nvSpPr>
          <p:cNvPr id="4" name="Slide Number Placeholder 3">
            <a:extLst>
              <a:ext uri="{FF2B5EF4-FFF2-40B4-BE49-F238E27FC236}">
                <a16:creationId xmlns:a16="http://schemas.microsoft.com/office/drawing/2014/main" id="{6236EBDF-E733-91F0-47A7-1DDF85F2B69E}"/>
              </a:ext>
            </a:extLst>
          </p:cNvPr>
          <p:cNvSpPr>
            <a:spLocks noGrp="1"/>
          </p:cNvSpPr>
          <p:nvPr>
            <p:ph type="sldNum" sz="quarter" idx="4"/>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942798277"/>
      </p:ext>
    </p:extLst>
  </p:cSld>
  <p:clrMapOvr>
    <a:masterClrMapping/>
  </p:clrMapOvr>
</p:sld>
</file>

<file path=ppt/theme/theme1.xml><?xml version="1.0" encoding="utf-8"?>
<a:theme xmlns:a="http://schemas.openxmlformats.org/drawingml/2006/main" name="Facet">
  <a:themeElements>
    <a:clrScheme name="Godfrey &amp; Kahn Brand">
      <a:dk1>
        <a:srgbClr val="002D62"/>
      </a:dk1>
      <a:lt1>
        <a:sysClr val="window" lastClr="FFFFFF"/>
      </a:lt1>
      <a:dk2>
        <a:srgbClr val="001E42"/>
      </a:dk2>
      <a:lt2>
        <a:srgbClr val="EBEBEB"/>
      </a:lt2>
      <a:accent1>
        <a:srgbClr val="002D62"/>
      </a:accent1>
      <a:accent2>
        <a:srgbClr val="17ACE7"/>
      </a:accent2>
      <a:accent3>
        <a:srgbClr val="42D0A2"/>
      </a:accent3>
      <a:accent4>
        <a:srgbClr val="82145D"/>
      </a:accent4>
      <a:accent5>
        <a:srgbClr val="B8E44A"/>
      </a:accent5>
      <a:accent6>
        <a:srgbClr val="57257D"/>
      </a:accent6>
      <a:hlink>
        <a:srgbClr val="17ACE7"/>
      </a:hlink>
      <a:folHlink>
        <a:srgbClr val="7030A0"/>
      </a:folHlink>
    </a:clrScheme>
    <a:fontScheme name="Arial Font Scheme">
      <a:majorFont>
        <a:latin typeface="Arial"/>
        <a:ea typeface=""/>
        <a:cs typeface=""/>
      </a:majorFont>
      <a:minorFont>
        <a:latin typeface="Arial"/>
        <a:ea typeface=""/>
        <a:cs typeface=""/>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xml>��< ? x m l   v e r s i o n = " 1 . 0 "   e n c o d i n g = " u t f - 1 6 " ? >  
 < p r o p e r t i e s   x m l n s = " h t t p : / / w w w . i m a n a g e . c o m / w o r k / x m l s c h e m a " >  
     < d o c u m e n t i d > A c t i v e ! 3 0 6 6 3 8 7 8 . 1 < / d o c u m e n t i d >  
     < s e n d e r i d > J I N G R I S A < / s e n d e r i d >  
     < s e n d e r e m a i l > J I N G R I S A @ G K L A W . C O M < / s e n d e r e m a i l >  
     < l a s t m o d i f i e d > 2 0 2 4 - 0 2 - 1 5 T 0 5 : 3 1 : 1 3 . 0 0 0 0 0 0 0 - 0 6 : 0 0 < / l a s t m o d i f i e d >  
     < d a t a b a s e > A c t i v e < / d a t a b a s e >  
 < / p r o p e r t i e s > 
</file>

<file path=docProps/app.xml><?xml version="1.0" encoding="utf-8"?>
<Properties xmlns="http://schemas.openxmlformats.org/officeDocument/2006/extended-properties" xmlns:vt="http://schemas.openxmlformats.org/officeDocument/2006/docPropsVTypes">
  <Template/>
  <TotalTime>3413</TotalTime>
  <Words>2993</Words>
  <Application>Microsoft Office PowerPoint</Application>
  <PresentationFormat>Widescreen</PresentationFormat>
  <Paragraphs>189</Paragraphs>
  <Slides>14</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Helvetica</vt:lpstr>
      <vt:lpstr>Source Sans Pro</vt:lpstr>
      <vt:lpstr>Times</vt:lpstr>
      <vt:lpstr>Times New Roman</vt:lpstr>
      <vt:lpstr>TimesNewRomanPSMT</vt:lpstr>
      <vt:lpstr>Wingdings 3</vt:lpstr>
      <vt:lpstr>Facet</vt:lpstr>
      <vt:lpstr>Fiduciary Litigation Update </vt:lpstr>
      <vt:lpstr>Cases</vt:lpstr>
      <vt:lpstr>“Waste” Management</vt:lpstr>
      <vt:lpstr>Name that Bequest!</vt:lpstr>
      <vt:lpstr>No Contest Clauses &amp; “Probable Cause”</vt:lpstr>
      <vt:lpstr>So, To Whom Must a Trustee Account?</vt:lpstr>
      <vt:lpstr>Attorneys’ Fees – Defending Validity v. Individual Interests</vt:lpstr>
      <vt:lpstr>Amendments!  (Part I)</vt:lpstr>
      <vt:lpstr>Amendments!  (Part Deux -- POAs)</vt:lpstr>
      <vt:lpstr>What about POAs Creating Trusts?</vt:lpstr>
      <vt:lpstr>Grab Bag</vt:lpstr>
      <vt:lpstr>Questions?  Stump the Litigator!</vt:lpstr>
      <vt:lpstr>Godfrey &amp; Kahn Expertise</vt:lpstr>
      <vt:lpstr>Thank you!</vt:lpstr>
    </vt:vector>
  </TitlesOfParts>
  <Company>GodfreyKahn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PRESERVATION, LEGAL HOLDS, AND SPOLIATION</dc:title>
  <dc:creator>Ingrisano, Jonathan</dc:creator>
  <cp:lastModifiedBy>Ingrisano, Jonathan</cp:lastModifiedBy>
  <cp:revision>287</cp:revision>
  <cp:lastPrinted>2018-07-26T20:40:42Z</cp:lastPrinted>
  <dcterms:created xsi:type="dcterms:W3CDTF">2015-10-27T19:03:33Z</dcterms:created>
  <dcterms:modified xsi:type="dcterms:W3CDTF">2024-02-15T11:31:13Z</dcterms:modified>
</cp:coreProperties>
</file>